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14"/>
  </p:notesMasterIdLst>
  <p:handoutMasterIdLst>
    <p:handoutMasterId r:id="rId15"/>
  </p:handoutMasterIdLst>
  <p:sldIdLst>
    <p:sldId id="256" r:id="rId2"/>
    <p:sldId id="475" r:id="rId3"/>
    <p:sldId id="485" r:id="rId4"/>
    <p:sldId id="486" r:id="rId5"/>
    <p:sldId id="492" r:id="rId6"/>
    <p:sldId id="487" r:id="rId7"/>
    <p:sldId id="488" r:id="rId8"/>
    <p:sldId id="489" r:id="rId9"/>
    <p:sldId id="493" r:id="rId10"/>
    <p:sldId id="484" r:id="rId11"/>
    <p:sldId id="483" r:id="rId12"/>
    <p:sldId id="490" r:id="rId13"/>
  </p:sldIdLst>
  <p:sldSz cx="9144000" cy="6858000" type="screen4x3"/>
  <p:notesSz cx="6797675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zsenyic" initials="cb" lastIdx="2" clrIdx="0"/>
  <p:cmAuthor id="1" name="Christoph Berzsenyi" initials="CB" lastIdx="1" clrIdx="1">
    <p:extLst>
      <p:ext uri="{19B8F6BF-5375-455C-9EA6-DF929625EA0E}">
        <p15:presenceInfo xmlns:p15="http://schemas.microsoft.com/office/powerpoint/2012/main" userId="47651a99549e22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89E5"/>
    <a:srgbClr val="6681F6"/>
    <a:srgbClr val="1A549F"/>
    <a:srgbClr val="3373B3"/>
    <a:srgbClr val="343434"/>
    <a:srgbClr val="333333"/>
    <a:srgbClr val="ACABAC"/>
    <a:srgbClr val="00A0B4"/>
    <a:srgbClr val="33B3C3"/>
    <a:srgbClr val="005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>
      <p:cViewPr varScale="1">
        <p:scale>
          <a:sx n="110" d="100"/>
          <a:sy n="110" d="100"/>
        </p:scale>
        <p:origin x="162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508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F8070-9B2B-4323-AB6A-2C0B00E682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37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C598-571F-4D79-9659-26E4D230DD48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4CCF-9A07-45A6-8B8F-576AFCE1F30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1557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9244" y="3572983"/>
            <a:ext cx="6624736" cy="998422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39244" y="2780895"/>
            <a:ext cx="6615130" cy="720080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93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624736" cy="121444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5811" y="1556792"/>
            <a:ext cx="4040188" cy="642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4040188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4041775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37323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693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708921"/>
            <a:ext cx="7772400" cy="1362075"/>
          </a:xfrm>
        </p:spPr>
        <p:txBody>
          <a:bodyPr anchor="t"/>
          <a:lstStyle>
            <a:lvl1pPr algn="l">
              <a:defRPr lang="de-AT" dirty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3568" y="1917182"/>
            <a:ext cx="7772400" cy="77975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537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2931" y="1988840"/>
            <a:ext cx="4375055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6013" y="1988840"/>
            <a:ext cx="4352868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10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2060848"/>
            <a:ext cx="4375055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6013" y="2060848"/>
            <a:ext cx="4357060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2"/>
          </p:nvPr>
        </p:nvSpPr>
        <p:spPr>
          <a:xfrm>
            <a:off x="142931" y="2780929"/>
            <a:ext cx="4375055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5" name="Inhaltsplatzhalter 3"/>
          <p:cNvSpPr>
            <a:spLocks noGrp="1"/>
          </p:cNvSpPr>
          <p:nvPr>
            <p:ph sz="half" idx="2"/>
          </p:nvPr>
        </p:nvSpPr>
        <p:spPr>
          <a:xfrm>
            <a:off x="4626013" y="2780929"/>
            <a:ext cx="4352868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471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4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66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4" y="1196752"/>
            <a:ext cx="3278378" cy="7919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96753"/>
            <a:ext cx="5111750" cy="4929412"/>
          </a:xfrm>
        </p:spPr>
        <p:txBody>
          <a:bodyPr/>
          <a:lstStyle>
            <a:lvl1pPr>
              <a:buFont typeface="Arial" pitchFamily="34" charset="0"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buFontTx/>
              <a:buNone/>
              <a:defRPr sz="2000">
                <a:solidFill>
                  <a:schemeClr val="bg1"/>
                </a:solidFill>
              </a:defRPr>
            </a:lvl4pPr>
            <a:lvl5pPr>
              <a:buFontTx/>
              <a:buNone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945" y="1988840"/>
            <a:ext cx="3268569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69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1215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40768"/>
            <a:ext cx="5486400" cy="3098359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07888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458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1988840"/>
            <a:ext cx="8858137" cy="4137323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91880" y="6381329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Rechteck 10"/>
          <p:cNvSpPr/>
          <p:nvPr/>
        </p:nvSpPr>
        <p:spPr>
          <a:xfrm>
            <a:off x="0" y="6282001"/>
            <a:ext cx="9144000" cy="5760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de-AT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-497135" y="-430857"/>
            <a:ext cx="85947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828" y="6444001"/>
            <a:ext cx="630356" cy="252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035" y="6437891"/>
            <a:ext cx="632658" cy="252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544" y="6434384"/>
            <a:ext cx="59457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3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49" r:id="rId10"/>
    <p:sldLayoutId id="2147483650" r:id="rId11"/>
    <p:sldLayoutId id="2147483652" r:id="rId12"/>
    <p:sldLayoutId id="2147483653" r:id="rId13"/>
    <p:sldLayoutId id="2147483654" r:id="rId14"/>
    <p:sldLayoutId id="214748365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42" rtl="0" eaLnBrk="1" latinLnBrk="0" hangingPunct="1">
        <a:spcBef>
          <a:spcPct val="0"/>
        </a:spcBef>
        <a:buNone/>
        <a:defRPr sz="2700" b="1" kern="1200">
          <a:solidFill>
            <a:srgbClr val="343434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Clr>
          <a:srgbClr val="00A0B4"/>
        </a:buClr>
        <a:buSzPct val="100000"/>
        <a:buFontTx/>
        <a:buBlip>
          <a:blip r:embed="rId21"/>
        </a:buBlip>
        <a:defRPr sz="24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1pPr>
      <a:lvl2pPr marL="742903" indent="-285732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20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2pPr>
      <a:lvl3pPr marL="1142927" indent="-228585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3pPr>
      <a:lvl4pPr marL="1600098" indent="-228585" algn="l" defTabSz="914342" rtl="0" eaLnBrk="1" latinLnBrk="0" hangingPunct="1">
        <a:spcBef>
          <a:spcPct val="20000"/>
        </a:spcBef>
        <a:buClr>
          <a:srgbClr val="99D9E1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4pPr>
      <a:lvl5pPr marL="2057268" indent="-228585" algn="l" defTabSz="914342" rtl="0" eaLnBrk="1" latinLnBrk="0" hangingPunct="1">
        <a:spcBef>
          <a:spcPct val="20000"/>
        </a:spcBef>
        <a:buClr>
          <a:srgbClr val="CCE6F0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624736" cy="1584210"/>
          </a:xfrm>
        </p:spPr>
        <p:txBody>
          <a:bodyPr>
            <a:normAutofit/>
          </a:bodyPr>
          <a:lstStyle/>
          <a:p>
            <a:pPr algn="l"/>
            <a:endParaRPr lang="de-DE" sz="220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795070" cy="2808311"/>
          </a:xfrm>
        </p:spPr>
        <p:txBody>
          <a:bodyPr/>
          <a:lstStyle/>
          <a:p>
            <a:pPr marL="442913" indent="-442913">
              <a:tabLst>
                <a:tab pos="442913" algn="l"/>
              </a:tabLst>
            </a:pPr>
            <a:r>
              <a:rPr lang="de-DE" sz="3000" dirty="0" smtClean="0"/>
              <a:t>	Entwicklung Self Storage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b="0" dirty="0"/>
          </a:p>
        </p:txBody>
      </p:sp>
      <p:sp>
        <p:nvSpPr>
          <p:cNvPr id="4" name="Untertitel 8"/>
          <p:cNvSpPr txBox="1">
            <a:spLocks/>
          </p:cNvSpPr>
          <p:nvPr/>
        </p:nvSpPr>
        <p:spPr>
          <a:xfrm>
            <a:off x="1475656" y="4293096"/>
            <a:ext cx="712879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0B4"/>
              </a:buClr>
              <a:buSzPct val="100000"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ACABAC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Stammdaten in neues Excel Format bringen (minimaler Aufwand)</a:t>
            </a:r>
          </a:p>
          <a:p>
            <a:r>
              <a:rPr lang="de-DE" dirty="0" smtClean="0"/>
              <a:t>Tests am Self Storage Testsystem mit ENERGYlink Kundenservice auf Wunsch</a:t>
            </a:r>
          </a:p>
          <a:p>
            <a:r>
              <a:rPr lang="de-DE" dirty="0" smtClean="0"/>
              <a:t>Tests </a:t>
            </a:r>
            <a:r>
              <a:rPr lang="de-DE" dirty="0"/>
              <a:t>am Self Storage Testsystem mit </a:t>
            </a:r>
            <a:r>
              <a:rPr lang="de-DE" dirty="0" smtClean="0"/>
              <a:t>anderen Marktteilnehmern auf Wunsch</a:t>
            </a:r>
          </a:p>
          <a:p>
            <a:r>
              <a:rPr lang="de-DE" dirty="0" smtClean="0"/>
              <a:t>Teilnahme bei Tests von </a:t>
            </a:r>
            <a:r>
              <a:rPr lang="de-DE" dirty="0" err="1" smtClean="0"/>
              <a:t>Oesterreichs</a:t>
            </a:r>
            <a:r>
              <a:rPr lang="de-DE" dirty="0" smtClean="0"/>
              <a:t> Energie um mit „großen Marktteilnehmern“ zu testen</a:t>
            </a:r>
            <a:endParaRPr lang="de-DE" dirty="0"/>
          </a:p>
          <a:p>
            <a:r>
              <a:rPr lang="de-DE" dirty="0" smtClean="0"/>
              <a:t>Bis Mitte Mai wird es weitere Auslieferungen des </a:t>
            </a:r>
            <a:r>
              <a:rPr lang="de-DE" dirty="0" err="1" smtClean="0"/>
              <a:t>SeSo</a:t>
            </a:r>
            <a:r>
              <a:rPr lang="de-DE" dirty="0" smtClean="0"/>
              <a:t> geben um Anpassungen und Korrekturen vorzunehmen</a:t>
            </a:r>
            <a:endParaRPr lang="de-DE" dirty="0"/>
          </a:p>
          <a:p>
            <a:endParaRPr lang="de-DE" dirty="0" smtClean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Self Storage Ablauf bis zum GO LIVE am 01.06.2015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04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844824"/>
            <a:ext cx="8804124" cy="4281339"/>
          </a:xfrm>
        </p:spPr>
        <p:txBody>
          <a:bodyPr/>
          <a:lstStyle/>
          <a:p>
            <a:r>
              <a:rPr lang="de-DE" dirty="0" smtClean="0"/>
              <a:t>Check Zertifikat bezüglich Ablauf </a:t>
            </a:r>
            <a:r>
              <a:rPr lang="de-DE" dirty="0" smtClean="0">
                <a:sym typeface="Wingdings" panose="05000000000000000000" pitchFamily="2" charset="2"/>
              </a:rPr>
              <a:t>im Self Storage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LIEFERANTEN: Bekanntgabe Bilanzgruppe an ENERGYlink Team unter kundenservice@energylink.at</a:t>
            </a:r>
          </a:p>
          <a:p>
            <a:r>
              <a:rPr lang="de-DE" dirty="0" smtClean="0"/>
              <a:t>Stammdaten-Excel NEU vorbereiten und am 01.06.2015 neu hochladen</a:t>
            </a:r>
          </a:p>
          <a:p>
            <a:r>
              <a:rPr lang="de-DE" dirty="0" smtClean="0"/>
              <a:t>Tests durchführen um neue Funktionalitäten und Prozesse kennen zu lernen</a:t>
            </a:r>
          </a:p>
          <a:p>
            <a:r>
              <a:rPr lang="de-DE" dirty="0" smtClean="0"/>
              <a:t>Neue Dokumentation lesen</a:t>
            </a:r>
          </a:p>
          <a:p>
            <a:r>
              <a:rPr lang="de-DE" dirty="0" smtClean="0"/>
              <a:t>Kundenservice bei Fragen kontaktieren</a:t>
            </a:r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 DO bis GO LIVE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885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 und Antworten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23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Abwicklung von Hauptprozessen aus der Wechsel-VO 2012</a:t>
            </a:r>
          </a:p>
          <a:p>
            <a:r>
              <a:rPr lang="de-DE" dirty="0" smtClean="0"/>
              <a:t>Abwicklung von Unterstützungsprozesse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aus </a:t>
            </a:r>
            <a:r>
              <a:rPr lang="de-DE" dirty="0"/>
              <a:t>der Wechsel-VO 2012</a:t>
            </a:r>
          </a:p>
          <a:p>
            <a:r>
              <a:rPr lang="de-DE" dirty="0"/>
              <a:t>Abwicklung von Hauptprozessen aus der Wechsel-VO 2014</a:t>
            </a:r>
          </a:p>
          <a:p>
            <a:r>
              <a:rPr lang="de-DE" dirty="0"/>
              <a:t>Abwicklung von Unterstützungsprozesse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/>
              <a:t>aus </a:t>
            </a:r>
            <a:r>
              <a:rPr lang="de-DE" dirty="0"/>
              <a:t>der Wechsel-VO </a:t>
            </a:r>
            <a:r>
              <a:rPr lang="de-DE" dirty="0" smtClean="0"/>
              <a:t>2014</a:t>
            </a:r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       Nicht alle </a:t>
            </a:r>
            <a:r>
              <a:rPr lang="de-DE" dirty="0"/>
              <a:t>Unterstützungsprozesse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werden über Self 	 Storage bzw. ENERGYlink unterstützt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Derzeitige Verwendung Self Storage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367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Prozessverbesserungen</a:t>
            </a:r>
          </a:p>
          <a:p>
            <a:pPr lvl="1"/>
            <a:r>
              <a:rPr lang="de-DE" dirty="0" smtClean="0"/>
              <a:t>Leichtere Bedienung</a:t>
            </a:r>
          </a:p>
          <a:p>
            <a:pPr lvl="1"/>
            <a:r>
              <a:rPr lang="de-DE" dirty="0" smtClean="0"/>
              <a:t>Mehr Informationen</a:t>
            </a:r>
          </a:p>
          <a:p>
            <a:pPr lvl="1"/>
            <a:r>
              <a:rPr lang="de-DE" dirty="0" smtClean="0"/>
              <a:t>Eigene Reports je Marktteilnehmer</a:t>
            </a:r>
          </a:p>
          <a:p>
            <a:endParaRPr lang="de-DE" dirty="0" smtClean="0"/>
          </a:p>
          <a:p>
            <a:r>
              <a:rPr lang="de-DE" dirty="0" smtClean="0"/>
              <a:t>Grafische Verbesserungen (Design)</a:t>
            </a:r>
          </a:p>
          <a:p>
            <a:pPr lvl="1"/>
            <a:r>
              <a:rPr lang="de-DE" dirty="0" smtClean="0"/>
              <a:t>Hellere Oberfläche zur Auswahl</a:t>
            </a:r>
          </a:p>
          <a:p>
            <a:pPr lvl="1"/>
            <a:r>
              <a:rPr lang="de-DE" dirty="0" smtClean="0"/>
              <a:t>Mehr Icons und Buttons mit Hinweisen</a:t>
            </a:r>
          </a:p>
          <a:p>
            <a:pPr lvl="1"/>
            <a:r>
              <a:rPr lang="de-DE" dirty="0" smtClean="0"/>
              <a:t>Mehr intuitive Aktionen (beim Start oder der Abwicklung von Prozessen)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Erweiterung Self Storage in der Zukunft I/II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154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923362"/>
            <a:ext cx="8804124" cy="4202801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VERPFLICHTEND:</a:t>
            </a:r>
          </a:p>
          <a:p>
            <a:r>
              <a:rPr lang="de-DE" dirty="0" smtClean="0"/>
              <a:t>Entwicklungen von weiteren Anpassungen der Wechsel Verordnung </a:t>
            </a:r>
            <a:r>
              <a:rPr lang="de-DE" dirty="0" smtClean="0">
                <a:sym typeface="Wingdings" panose="05000000000000000000" pitchFamily="2" charset="2"/>
              </a:rPr>
              <a:t> derzeit nicht in Plan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Entwicklungen durch neue technischen Änderungen der Spezifikation (z.B. auf Wunsch von </a:t>
            </a:r>
            <a:r>
              <a:rPr lang="de-DE" dirty="0" err="1" smtClean="0">
                <a:sym typeface="Wingdings" panose="05000000000000000000" pitchFamily="2" charset="2"/>
              </a:rPr>
              <a:t>Oesterreichs</a:t>
            </a:r>
            <a:r>
              <a:rPr lang="de-DE" dirty="0" smtClean="0">
                <a:sym typeface="Wingdings" panose="05000000000000000000" pitchFamily="2" charset="2"/>
              </a:rPr>
              <a:t> Energie)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OPTIONAL: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Entwicklung etwaiger Prozesse aus den Sonstigen Marktregeln für Abwicklung im Self Storage: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Datenabgleich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Clearingdatenübermittlung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Verbrauchsdatenübermittlung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Erweiterung Self Storage in der Zukunft </a:t>
            </a:r>
            <a:r>
              <a:rPr lang="de-DE" dirty="0" smtClean="0"/>
              <a:t>II/II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71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de-DE" dirty="0" smtClean="0"/>
              <a:t>mögliche Zukunft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Marktkommunikation Energiewirtschaft Österreich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609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ENERGYlink und EDA</a:t>
            </a:r>
            <a:endParaRPr lang="de-AT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31" y="2060848"/>
            <a:ext cx="8890632" cy="408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Einheitliche Kommunikation der Energiedaten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Austausch </a:t>
            </a:r>
            <a:r>
              <a:rPr lang="de-DE" dirty="0">
                <a:sym typeface="Wingdings" panose="05000000000000000000" pitchFamily="2" charset="2"/>
              </a:rPr>
              <a:t>erfolgt je nach Wunsch der Marktteilnehmer</a:t>
            </a:r>
          </a:p>
          <a:p>
            <a:r>
              <a:rPr lang="de-DE" dirty="0">
                <a:sym typeface="Wingdings" panose="05000000000000000000" pitchFamily="2" charset="2"/>
              </a:rPr>
              <a:t>Freie Anbindung jedes Marktteilnehmers</a:t>
            </a:r>
          </a:p>
          <a:p>
            <a:r>
              <a:rPr lang="de-DE" dirty="0">
                <a:sym typeface="Wingdings" panose="05000000000000000000" pitchFamily="2" charset="2"/>
              </a:rPr>
              <a:t>Self Storage Dienst hilft kleinen Marktteilnehmern bei der Übermittlung der </a:t>
            </a:r>
            <a:r>
              <a:rPr lang="de-DE" dirty="0" smtClean="0">
                <a:sym typeface="Wingdings" panose="05000000000000000000" pitchFamily="2" charset="2"/>
              </a:rPr>
              <a:t>Daten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Detailabstimmung mit Branche, BKO und ECA notwendig!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Gemeinschaftliche </a:t>
            </a:r>
            <a:r>
              <a:rPr lang="de-DE" dirty="0" smtClean="0"/>
              <a:t>Ziele OE, FGW und BKO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1347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844824"/>
            <a:ext cx="8804124" cy="4281339"/>
          </a:xfrm>
        </p:spPr>
        <p:txBody>
          <a:bodyPr/>
          <a:lstStyle/>
          <a:p>
            <a:r>
              <a:rPr lang="de-AT" dirty="0"/>
              <a:t>Abstimmung zwischen Interessensvertretungen (OE, FGW und VOEW) und </a:t>
            </a:r>
            <a:r>
              <a:rPr lang="de-AT" dirty="0" smtClean="0"/>
              <a:t>Verrechnungsstellen</a:t>
            </a:r>
          </a:p>
          <a:p>
            <a:pPr marL="457171" lvl="1" indent="0">
              <a:buNone/>
            </a:pPr>
            <a:endParaRPr lang="de-AT" dirty="0"/>
          </a:p>
          <a:p>
            <a:r>
              <a:rPr lang="de-AT" dirty="0" smtClean="0"/>
              <a:t>Abstimmung </a:t>
            </a:r>
            <a:r>
              <a:rPr lang="de-AT" dirty="0"/>
              <a:t>mit </a:t>
            </a:r>
            <a:r>
              <a:rPr lang="de-AT" dirty="0" smtClean="0"/>
              <a:t>ECA</a:t>
            </a:r>
          </a:p>
          <a:p>
            <a:pPr marL="457171" lvl="1" indent="0">
              <a:buNone/>
            </a:pPr>
            <a:endParaRPr lang="de-AT" dirty="0" smtClean="0"/>
          </a:p>
          <a:p>
            <a:r>
              <a:rPr lang="de-AT" dirty="0" smtClean="0"/>
              <a:t>Gemeinschaftliche </a:t>
            </a:r>
            <a:r>
              <a:rPr lang="de-AT" dirty="0"/>
              <a:t>Erarbeitung der Marktregeln</a:t>
            </a:r>
          </a:p>
          <a:p>
            <a:pPr marL="457171" lvl="1" indent="0">
              <a:buNone/>
            </a:pPr>
            <a:endParaRPr lang="de-AT" dirty="0" smtClean="0"/>
          </a:p>
          <a:p>
            <a:r>
              <a:rPr lang="de-AT" dirty="0" smtClean="0"/>
              <a:t>Genehmigung </a:t>
            </a:r>
            <a:r>
              <a:rPr lang="de-AT" dirty="0"/>
              <a:t>durch ECA</a:t>
            </a:r>
          </a:p>
          <a:p>
            <a:pPr marL="457171" lvl="1" indent="0">
              <a:buNone/>
            </a:pPr>
            <a:endParaRPr lang="de-AT" dirty="0" smtClean="0"/>
          </a:p>
          <a:p>
            <a:r>
              <a:rPr lang="de-AT" dirty="0" smtClean="0"/>
              <a:t>IT </a:t>
            </a:r>
            <a:r>
              <a:rPr lang="de-AT" dirty="0"/>
              <a:t>Entwicklung APCS / EDA / </a:t>
            </a:r>
            <a:r>
              <a:rPr lang="de-AT" dirty="0" smtClean="0"/>
              <a:t>Endsysteme</a:t>
            </a:r>
            <a:endParaRPr lang="de-AT" dirty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Vorgehensweise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349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Wechsel-VO 2014 </a:t>
            </a:r>
            <a:br>
              <a:rPr lang="de-DE" dirty="0" smtClean="0"/>
            </a:br>
            <a:r>
              <a:rPr lang="de-DE" dirty="0" smtClean="0"/>
              <a:t>weitere Vorgehensweise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1599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link ppt Vorlage final_v2">
  <a:themeElements>
    <a:clrScheme name="AGCS">
      <a:dk1>
        <a:sysClr val="windowText" lastClr="000000"/>
      </a:dk1>
      <a:lt1>
        <a:sysClr val="window" lastClr="FFFFFF"/>
      </a:lt1>
      <a:dk2>
        <a:srgbClr val="9F9F9F"/>
      </a:dk2>
      <a:lt2>
        <a:srgbClr val="EEEEEE"/>
      </a:lt2>
      <a:accent1>
        <a:srgbClr val="00A0B4"/>
      </a:accent1>
      <a:accent2>
        <a:srgbClr val="33B3C3"/>
      </a:accent2>
      <a:accent3>
        <a:srgbClr val="66C6D2"/>
      </a:accent3>
      <a:accent4>
        <a:srgbClr val="99D9E1"/>
      </a:accent4>
      <a:accent5>
        <a:srgbClr val="CCE6F0"/>
      </a:accent5>
      <a:accent6>
        <a:srgbClr val="E5F5F7"/>
      </a:accent6>
      <a:hlink>
        <a:srgbClr val="008FBA"/>
      </a:hlink>
      <a:folHlink>
        <a:srgbClr val="88D3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Türkis_Teem-Präsentationsvorlage</Template>
  <TotalTime>0</TotalTime>
  <Words>347</Words>
  <Application>Microsoft Office PowerPoint</Application>
  <PresentationFormat>Bildschirmpräsentation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Wingdings</vt:lpstr>
      <vt:lpstr>ENERGYlink ppt Vorlage final_v2</vt:lpstr>
      <vt:lpstr> Entwicklung Self Storage  </vt:lpstr>
      <vt:lpstr>Derzeitige Verwendung Self Storage</vt:lpstr>
      <vt:lpstr>Erweiterung Self Storage in der Zukunft I/II</vt:lpstr>
      <vt:lpstr>Erweiterung Self Storage in der Zukunft II/II</vt:lpstr>
      <vt:lpstr>Marktkommunikation Energiewirtschaft Österreich</vt:lpstr>
      <vt:lpstr>ENERGYlink und EDA</vt:lpstr>
      <vt:lpstr>Gemeinschaftliche Ziele OE, FGW und BKO</vt:lpstr>
      <vt:lpstr>Weitere Vorgehensweise</vt:lpstr>
      <vt:lpstr>Wechsel-VO 2014  weitere Vorgehensweise</vt:lpstr>
      <vt:lpstr>Self Storage Ablauf bis zum GO LIVE am 01.06.2015</vt:lpstr>
      <vt:lpstr>TO DO bis GO LIVE</vt:lpstr>
      <vt:lpstr>Fragen und Antworten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Andreas Wolf</dc:creator>
  <cp:lastModifiedBy>Wolf Andreas</cp:lastModifiedBy>
  <cp:revision>269</cp:revision>
  <dcterms:created xsi:type="dcterms:W3CDTF">2013-04-03T10:05:49Z</dcterms:created>
  <dcterms:modified xsi:type="dcterms:W3CDTF">2015-04-16T14:06:16Z</dcterms:modified>
</cp:coreProperties>
</file>