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56"/>
  </p:notesMasterIdLst>
  <p:sldIdLst>
    <p:sldId id="256" r:id="rId2"/>
    <p:sldId id="351" r:id="rId3"/>
    <p:sldId id="321" r:id="rId4"/>
    <p:sldId id="322" r:id="rId5"/>
    <p:sldId id="326" r:id="rId6"/>
    <p:sldId id="323" r:id="rId7"/>
    <p:sldId id="324" r:id="rId8"/>
    <p:sldId id="346" r:id="rId9"/>
    <p:sldId id="285" r:id="rId10"/>
    <p:sldId id="286" r:id="rId11"/>
    <p:sldId id="343" r:id="rId12"/>
    <p:sldId id="295" r:id="rId13"/>
    <p:sldId id="296" r:id="rId14"/>
    <p:sldId id="297" r:id="rId15"/>
    <p:sldId id="300" r:id="rId16"/>
    <p:sldId id="301" r:id="rId17"/>
    <p:sldId id="327" r:id="rId18"/>
    <p:sldId id="344" r:id="rId19"/>
    <p:sldId id="302" r:id="rId20"/>
    <p:sldId id="328" r:id="rId21"/>
    <p:sldId id="330" r:id="rId22"/>
    <p:sldId id="331" r:id="rId23"/>
    <p:sldId id="345" r:id="rId24"/>
    <p:sldId id="332" r:id="rId25"/>
    <p:sldId id="333" r:id="rId26"/>
    <p:sldId id="334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12" r:id="rId36"/>
    <p:sldId id="311" r:id="rId37"/>
    <p:sldId id="313" r:id="rId38"/>
    <p:sldId id="314" r:id="rId39"/>
    <p:sldId id="315" r:id="rId40"/>
    <p:sldId id="318" r:id="rId41"/>
    <p:sldId id="316" r:id="rId42"/>
    <p:sldId id="317" r:id="rId43"/>
    <p:sldId id="349" r:id="rId44"/>
    <p:sldId id="319" r:id="rId45"/>
    <p:sldId id="320" r:id="rId46"/>
    <p:sldId id="350" r:id="rId47"/>
    <p:sldId id="347" r:id="rId48"/>
    <p:sldId id="348" r:id="rId49"/>
    <p:sldId id="337" r:id="rId50"/>
    <p:sldId id="339" r:id="rId51"/>
    <p:sldId id="338" r:id="rId52"/>
    <p:sldId id="340" r:id="rId53"/>
    <p:sldId id="341" r:id="rId54"/>
    <p:sldId id="342" r:id="rId55"/>
  </p:sldIdLst>
  <p:sldSz cx="9144000" cy="6858000" type="screen4x3"/>
  <p:notesSz cx="6858000" cy="9144000"/>
  <p:defaultTextStyle>
    <a:defPPr>
      <a:defRPr lang="de-DE"/>
    </a:defPPr>
    <a:lvl1pPr marL="0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42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13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53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zsenyi Christoph" initials="BC" lastIdx="2" clrIdx="0">
    <p:extLst>
      <p:ext uri="{19B8F6BF-5375-455C-9EA6-DF929625EA0E}">
        <p15:presenceInfo xmlns:p15="http://schemas.microsoft.com/office/powerpoint/2012/main" userId="S-1-5-21-1009147077-2056058590-998311098-1305" providerId="AD"/>
      </p:ext>
    </p:extLst>
  </p:cmAuthor>
  <p:cmAuthor id="2" name="Ursprung Martin" initials="UM" lastIdx="1" clrIdx="1">
    <p:extLst>
      <p:ext uri="{19B8F6BF-5375-455C-9EA6-DF929625EA0E}">
        <p15:presenceInfo xmlns:p15="http://schemas.microsoft.com/office/powerpoint/2012/main" userId="S-1-5-21-1009147077-2056058590-998311098-13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ACABAC"/>
    <a:srgbClr val="FFE9A3"/>
    <a:srgbClr val="FFD700"/>
    <a:srgbClr val="343434"/>
    <a:srgbClr val="FFD706"/>
    <a:srgbClr val="FFFFFF"/>
    <a:srgbClr val="1A549F"/>
    <a:srgbClr val="00A0B4"/>
    <a:srgbClr val="33B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07" autoAdjust="0"/>
    <p:restoredTop sz="94660"/>
  </p:normalViewPr>
  <p:slideViewPr>
    <p:cSldViewPr>
      <p:cViewPr varScale="1">
        <p:scale>
          <a:sx n="110" d="100"/>
          <a:sy n="110" d="100"/>
        </p:scale>
        <p:origin x="181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9C598-571F-4D79-9659-26E4D230DD48}" type="datetimeFigureOut">
              <a:rPr lang="de-DE" smtClean="0"/>
              <a:pPr/>
              <a:t>16.04.2015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44CCF-9A07-45A6-8B8F-576AFCE1F30B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09134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2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3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3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4CCF-9A07-45A6-8B8F-576AFCE1F30B}" type="slidenum">
              <a:rPr lang="de-AT" smtClean="0"/>
              <a:pPr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4832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39244" y="3572983"/>
            <a:ext cx="6624736" cy="998422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rgbClr val="ACABAC"/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ACABAC"/>
                </a:solidFill>
              </a:defRPr>
            </a:lvl1pPr>
          </a:lstStyle>
          <a:p>
            <a:fld id="{60902508-B7DC-4732-B2F8-F20F7CB830A2}" type="datetimeFigureOut">
              <a:rPr lang="de-DE" smtClean="0"/>
              <a:pPr/>
              <a:t>16.04.2015</a:t>
            </a:fld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CABAC"/>
                </a:solidFill>
              </a:defRPr>
            </a:lvl1pPr>
          </a:lstStyle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39244" y="2780895"/>
            <a:ext cx="6615130" cy="720080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51215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340768"/>
            <a:ext cx="5486400" cy="3098359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2" indent="0">
              <a:buNone/>
              <a:defRPr sz="2400"/>
            </a:lvl3pPr>
            <a:lvl4pPr marL="1371513" indent="0">
              <a:buNone/>
              <a:defRPr sz="2000"/>
            </a:lvl4pPr>
            <a:lvl5pPr marL="1828683" indent="0">
              <a:buNone/>
              <a:defRPr sz="2000"/>
            </a:lvl5pPr>
            <a:lvl6pPr marL="2285853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07888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16.04.2015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931" y="1988840"/>
            <a:ext cx="8804124" cy="4137323"/>
          </a:xfrm>
        </p:spPr>
        <p:txBody>
          <a:bodyPr/>
          <a:lstStyle>
            <a:lvl1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16.04.2015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04124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2708921"/>
            <a:ext cx="7772400" cy="1362075"/>
          </a:xfrm>
        </p:spPr>
        <p:txBody>
          <a:bodyPr anchor="t"/>
          <a:lstStyle>
            <a:lvl1pPr algn="l">
              <a:defRPr lang="de-AT" dirty="0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3568" y="1917182"/>
            <a:ext cx="7772400" cy="77975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16.04.2015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2931" y="1988840"/>
            <a:ext cx="4375055" cy="42478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6013" y="1988840"/>
            <a:ext cx="4352868" cy="42478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16.04.2015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931" y="2060848"/>
            <a:ext cx="4375055" cy="72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6013" y="2060848"/>
            <a:ext cx="4357060" cy="72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16.04.2015</a:t>
            </a:fld>
            <a:endParaRPr lang="de-AT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3" name="Inhaltsplatzhalter 2"/>
          <p:cNvSpPr>
            <a:spLocks noGrp="1"/>
          </p:cNvSpPr>
          <p:nvPr>
            <p:ph sz="half" idx="12"/>
          </p:nvPr>
        </p:nvSpPr>
        <p:spPr>
          <a:xfrm>
            <a:off x="142931" y="2780929"/>
            <a:ext cx="4375055" cy="3455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15" name="Inhaltsplatzhalter 3"/>
          <p:cNvSpPr>
            <a:spLocks noGrp="1"/>
          </p:cNvSpPr>
          <p:nvPr>
            <p:ph sz="half" idx="2"/>
          </p:nvPr>
        </p:nvSpPr>
        <p:spPr>
          <a:xfrm>
            <a:off x="4626013" y="2780929"/>
            <a:ext cx="4352868" cy="3455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16.04.2015</a:t>
            </a:fld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04124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2973558" y="6398611"/>
            <a:ext cx="1238402" cy="365125"/>
          </a:xfrm>
        </p:spPr>
        <p:txBody>
          <a:bodyPr/>
          <a:lstStyle/>
          <a:p>
            <a:fld id="{60902508-B7DC-4732-B2F8-F20F7CB830A2}" type="datetimeFigureOut">
              <a:rPr lang="de-DE" smtClean="0"/>
              <a:pPr/>
              <a:t>16.04.2015</a:t>
            </a:fld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629742" y="6396422"/>
            <a:ext cx="1080120" cy="365125"/>
          </a:xfrm>
        </p:spPr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2" name="Rechteck 1"/>
          <p:cNvSpPr/>
          <p:nvPr userDrawn="1"/>
        </p:nvSpPr>
        <p:spPr>
          <a:xfrm>
            <a:off x="0" y="0"/>
            <a:ext cx="9144000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804124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32423"/>
            <a:ext cx="2448272" cy="49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118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16.04.2015</a:t>
            </a:fld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6944" y="1196752"/>
            <a:ext cx="3278378" cy="79190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196753"/>
            <a:ext cx="5111750" cy="4929412"/>
          </a:xfrm>
        </p:spPr>
        <p:txBody>
          <a:bodyPr/>
          <a:lstStyle>
            <a:lvl1pPr>
              <a:buFont typeface="Arial" pitchFamily="34" charset="0"/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buFontTx/>
              <a:buNone/>
              <a:defRPr sz="2000">
                <a:solidFill>
                  <a:schemeClr val="bg1"/>
                </a:solidFill>
              </a:defRPr>
            </a:lvl4pPr>
            <a:lvl5pPr>
              <a:buFontTx/>
              <a:buNone/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6945" y="1988840"/>
            <a:ext cx="3268569" cy="4104456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2508-B7DC-4732-B2F8-F20F7CB830A2}" type="datetimeFigureOut">
              <a:rPr lang="de-DE" smtClean="0"/>
              <a:pPr/>
              <a:t>16.04.2015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dirty="0" smtClean="0"/>
              <a:t>Titelmasterformat durch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931" y="1988840"/>
            <a:ext cx="8858137" cy="4137323"/>
          </a:xfrm>
          <a:prstGeom prst="rect">
            <a:avLst/>
          </a:prstGeom>
        </p:spPr>
        <p:txBody>
          <a:bodyPr vert="horz" lIns="91423" tIns="45712" rIns="91423" bIns="45712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60902508-B7DC-4732-B2F8-F20F7CB830A2}" type="datetimeFigureOut">
              <a:rPr lang="de-DE" smtClean="0"/>
              <a:pPr/>
              <a:t>16.04.2015</a:t>
            </a:fld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91880" y="6381329"/>
            <a:ext cx="21336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F8F8CD12-1E80-46D1-9735-AFF7C67236FA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Rechteck 10"/>
          <p:cNvSpPr/>
          <p:nvPr/>
        </p:nvSpPr>
        <p:spPr>
          <a:xfrm>
            <a:off x="0" y="6282001"/>
            <a:ext cx="9144000" cy="576000"/>
          </a:xfrm>
          <a:prstGeom prst="rect">
            <a:avLst/>
          </a:prstGeom>
          <a:solidFill>
            <a:srgbClr val="3434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de-AT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497135" y="-430857"/>
            <a:ext cx="85947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" name="Gruppieren 17"/>
          <p:cNvGrpSpPr/>
          <p:nvPr userDrawn="1"/>
        </p:nvGrpSpPr>
        <p:grpSpPr>
          <a:xfrm>
            <a:off x="6120680" y="6381328"/>
            <a:ext cx="2843808" cy="360000"/>
            <a:chOff x="6300192" y="6381328"/>
            <a:chExt cx="2843808" cy="360000"/>
          </a:xfrm>
        </p:grpSpPr>
        <p:pic>
          <p:nvPicPr>
            <p:cNvPr id="1026" name="Picture 2" descr="X:\Projekte\2010 Wechseldatenbank\Marketing\Logo\Verrechnungsstellen WEISS\Logo_A&amp;B_weiß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300192" y="6381328"/>
              <a:ext cx="849282" cy="360000"/>
            </a:xfrm>
            <a:prstGeom prst="rect">
              <a:avLst/>
            </a:prstGeom>
            <a:noFill/>
          </p:spPr>
        </p:pic>
        <p:pic>
          <p:nvPicPr>
            <p:cNvPr id="1027" name="Picture 3" descr="X:\Projekte\2010 Wechseldatenbank\Marketing\Logo\Verrechnungsstellen WEISS\Logo_AGCS.png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236296" y="6381328"/>
              <a:ext cx="903824" cy="360000"/>
            </a:xfrm>
            <a:prstGeom prst="rect">
              <a:avLst/>
            </a:prstGeom>
            <a:noFill/>
          </p:spPr>
        </p:pic>
        <p:pic>
          <p:nvPicPr>
            <p:cNvPr id="1029" name="Picture 5" descr="X:\Projekte\2010 Wechseldatenbank\Marketing\Logo\Verrechnungsstellen WEISS\Logo_APCS.png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8243338" y="6381328"/>
              <a:ext cx="900662" cy="360000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8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txStyles>
    <p:titleStyle>
      <a:lvl1pPr algn="l" defTabSz="914342" rtl="0" eaLnBrk="1" latinLnBrk="0" hangingPunct="1">
        <a:spcBef>
          <a:spcPct val="0"/>
        </a:spcBef>
        <a:buNone/>
        <a:defRPr sz="2700" b="1" kern="1200">
          <a:solidFill>
            <a:srgbClr val="343434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878" indent="-342878" algn="l" defTabSz="914342" rtl="0" eaLnBrk="1" latinLnBrk="0" hangingPunct="1">
        <a:spcBef>
          <a:spcPct val="20000"/>
        </a:spcBef>
        <a:buClr>
          <a:srgbClr val="00A0B4"/>
        </a:buClr>
        <a:buSzPct val="100000"/>
        <a:buFontTx/>
        <a:buBlip>
          <a:blip r:embed="rId16"/>
        </a:buBlip>
        <a:defRPr sz="24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1pPr>
      <a:lvl2pPr marL="742903" indent="-285732" algn="l" defTabSz="914342" rtl="0" eaLnBrk="1" latinLnBrk="0" hangingPunct="1">
        <a:spcBef>
          <a:spcPct val="20000"/>
        </a:spcBef>
        <a:buClrTx/>
        <a:buFontTx/>
        <a:buBlip>
          <a:blip r:embed="rId16"/>
        </a:buBlip>
        <a:defRPr sz="20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2pPr>
      <a:lvl3pPr marL="1142927" indent="-228585" algn="l" defTabSz="914342" rtl="0" eaLnBrk="1" latinLnBrk="0" hangingPunct="1">
        <a:spcBef>
          <a:spcPct val="20000"/>
        </a:spcBef>
        <a:buClrTx/>
        <a:buFontTx/>
        <a:buBlip>
          <a:blip r:embed="rId16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3pPr>
      <a:lvl4pPr marL="1600098" indent="-228585" algn="l" defTabSz="914342" rtl="0" eaLnBrk="1" latinLnBrk="0" hangingPunct="1">
        <a:spcBef>
          <a:spcPct val="20000"/>
        </a:spcBef>
        <a:buClr>
          <a:srgbClr val="99D9E1"/>
        </a:buClr>
        <a:buFontTx/>
        <a:buBlip>
          <a:blip r:embed="rId16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4pPr>
      <a:lvl5pPr marL="2057268" indent="-228585" algn="l" defTabSz="914342" rtl="0" eaLnBrk="1" latinLnBrk="0" hangingPunct="1">
        <a:spcBef>
          <a:spcPct val="20000"/>
        </a:spcBef>
        <a:buClr>
          <a:srgbClr val="CCE6F0"/>
        </a:buClr>
        <a:buFontTx/>
        <a:buBlip>
          <a:blip r:embed="rId16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5pPr>
      <a:lvl6pPr marL="2514439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2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Neuerungen zur Verordnung 2014</a:t>
            </a:r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Prozesse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6590041" y="865978"/>
            <a:ext cx="2555651" cy="5416021"/>
            <a:chOff x="6590041" y="865978"/>
            <a:chExt cx="2555651" cy="5416021"/>
          </a:xfrm>
        </p:grpSpPr>
        <p:sp>
          <p:nvSpPr>
            <p:cNvPr id="46" name="Rechteck 45"/>
            <p:cNvSpPr/>
            <p:nvPr/>
          </p:nvSpPr>
          <p:spPr>
            <a:xfrm>
              <a:off x="6590041" y="1724399"/>
              <a:ext cx="2555651" cy="45576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7" name="Group 15"/>
            <p:cNvGrpSpPr>
              <a:grpSpLocks noChangeAspect="1"/>
            </p:cNvGrpSpPr>
            <p:nvPr/>
          </p:nvGrpSpPr>
          <p:grpSpPr bwMode="auto">
            <a:xfrm>
              <a:off x="7516676" y="960569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48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49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0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1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2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3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4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5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87" name="Freeform 11"/>
            <p:cNvSpPr>
              <a:spLocks/>
            </p:cNvSpPr>
            <p:nvPr/>
          </p:nvSpPr>
          <p:spPr bwMode="auto">
            <a:xfrm>
              <a:off x="7056276" y="865978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86" name="Rechteck 85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88" name="Gruppieren 87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89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0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1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2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3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104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5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0" name="Pfeil nach rechts 59"/>
          <p:cNvSpPr/>
          <p:nvPr/>
        </p:nvSpPr>
        <p:spPr>
          <a:xfrm flipH="1">
            <a:off x="2411760" y="3620081"/>
            <a:ext cx="4428492" cy="673015"/>
          </a:xfrm>
          <a:prstGeom prst="rightArrow">
            <a:avLst/>
          </a:prstGeom>
          <a:gradFill flip="none" rotWithShape="1">
            <a:gsLst>
              <a:gs pos="0">
                <a:srgbClr val="ACABAC">
                  <a:tint val="66000"/>
                  <a:satMod val="160000"/>
                </a:srgbClr>
              </a:gs>
              <a:gs pos="50000">
                <a:srgbClr val="ACABAC">
                  <a:tint val="44500"/>
                  <a:satMod val="160000"/>
                </a:srgbClr>
              </a:gs>
              <a:gs pos="100000">
                <a:srgbClr val="ACABAC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„Fehlermeldung“ </a:t>
            </a:r>
            <a:r>
              <a:rPr lang="de-AT" dirty="0">
                <a:solidFill>
                  <a:schemeClr val="tx1"/>
                </a:solidFill>
              </a:rPr>
              <a:t>&lt;FEHLER_ZPID</a:t>
            </a:r>
            <a:r>
              <a:rPr lang="de-AT" dirty="0" smtClean="0">
                <a:solidFill>
                  <a:schemeClr val="tx1"/>
                </a:solidFill>
              </a:rPr>
              <a:t>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ZPID</a:t>
            </a:r>
            <a:r>
              <a:rPr lang="de-DE" sz="2000" dirty="0" smtClean="0"/>
              <a:t> – </a:t>
            </a:r>
            <a:r>
              <a:rPr lang="de-DE" sz="2000" dirty="0" err="1" smtClean="0"/>
              <a:t>Zählpunktsidentifikation</a:t>
            </a:r>
            <a:r>
              <a:rPr lang="de-DE" sz="2000" dirty="0" smtClean="0"/>
              <a:t> (2/5)</a:t>
            </a:r>
            <a:endParaRPr lang="de-AT" sz="20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2" name="Flussdiagramm: Prozess 61"/>
          <p:cNvSpPr/>
          <p:nvPr/>
        </p:nvSpPr>
        <p:spPr>
          <a:xfrm>
            <a:off x="6840252" y="2420888"/>
            <a:ext cx="1764196" cy="2797251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VM-Prüfung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ZP-Suche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Manuell?</a:t>
            </a:r>
            <a:endParaRPr lang="de-AT" dirty="0" smtClean="0"/>
          </a:p>
        </p:txBody>
      </p:sp>
      <p:grpSp>
        <p:nvGrpSpPr>
          <p:cNvPr id="27" name="Gruppieren 26"/>
          <p:cNvGrpSpPr/>
          <p:nvPr/>
        </p:nvGrpSpPr>
        <p:grpSpPr>
          <a:xfrm>
            <a:off x="8194517" y="2132856"/>
            <a:ext cx="830806" cy="725584"/>
            <a:chOff x="8194517" y="2841875"/>
            <a:chExt cx="830806" cy="725584"/>
          </a:xfrm>
        </p:grpSpPr>
        <p:sp>
          <p:nvSpPr>
            <p:cNvPr id="25" name="Ellipse 24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</p:spPr>
        </p:pic>
        <p:sp>
          <p:nvSpPr>
            <p:cNvPr id="22" name="Textfeld 21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24h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Abgerundetes Rechteck 44"/>
          <p:cNvSpPr/>
          <p:nvPr/>
        </p:nvSpPr>
        <p:spPr>
          <a:xfrm>
            <a:off x="2944294" y="3772986"/>
            <a:ext cx="5613015" cy="2414205"/>
          </a:xfrm>
          <a:prstGeom prst="roundRect">
            <a:avLst>
              <a:gd name="adj" fmla="val 707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>
                <a:solidFill>
                  <a:schemeClr val="tx1"/>
                </a:solidFill>
              </a:rPr>
              <a:t>&lt;FEHLER_ZPID&gt;</a:t>
            </a:r>
          </a:p>
          <a:p>
            <a:r>
              <a:rPr lang="de-DE" sz="1400" b="1" dirty="0" smtClean="0">
                <a:solidFill>
                  <a:schemeClr val="tx1"/>
                </a:solidFill>
              </a:rPr>
              <a:t>Mögliche </a:t>
            </a:r>
            <a:r>
              <a:rPr lang="de-DE" sz="1400" b="1" dirty="0">
                <a:solidFill>
                  <a:schemeClr val="tx1"/>
                </a:solidFill>
              </a:rPr>
              <a:t>Fehlermeldungen: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„Endverbraucher nicht eindeutig identifiziert“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„Endverbraucher nicht identifiziert“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„Falsches Netzgebiet“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„Vollmacht fehlt“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„Vollmacht nicht rechtsgültig“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„Zählpunkt nicht gefunden“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„Zählpunkt nicht versorgt“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Zählpunkt passt nicht zu Lieferanten Sparte“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83" name="Pfeil nach rechts 82"/>
          <p:cNvSpPr/>
          <p:nvPr/>
        </p:nvSpPr>
        <p:spPr>
          <a:xfrm>
            <a:off x="2563817" y="2060848"/>
            <a:ext cx="4154051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„ZP-Anfrage“ &lt;ANFRAGE_ZPID&gt;</a:t>
            </a: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89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6590041" y="865978"/>
            <a:ext cx="2555651" cy="5416021"/>
            <a:chOff x="6590041" y="865978"/>
            <a:chExt cx="2555651" cy="5416021"/>
          </a:xfrm>
        </p:grpSpPr>
        <p:sp>
          <p:nvSpPr>
            <p:cNvPr id="46" name="Rechteck 45"/>
            <p:cNvSpPr/>
            <p:nvPr/>
          </p:nvSpPr>
          <p:spPr>
            <a:xfrm>
              <a:off x="6590041" y="1724399"/>
              <a:ext cx="2555651" cy="45576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7" name="Group 15"/>
            <p:cNvGrpSpPr>
              <a:grpSpLocks noChangeAspect="1"/>
            </p:cNvGrpSpPr>
            <p:nvPr/>
          </p:nvGrpSpPr>
          <p:grpSpPr bwMode="auto">
            <a:xfrm>
              <a:off x="7516676" y="960569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48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49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0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1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2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3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4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5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87" name="Freeform 11"/>
            <p:cNvSpPr>
              <a:spLocks/>
            </p:cNvSpPr>
            <p:nvPr/>
          </p:nvSpPr>
          <p:spPr bwMode="auto">
            <a:xfrm>
              <a:off x="7056276" y="865978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86" name="Rechteck 85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88" name="Gruppieren 87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89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0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1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2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3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104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5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0" name="Pfeil nach rechts 59"/>
          <p:cNvSpPr/>
          <p:nvPr/>
        </p:nvSpPr>
        <p:spPr>
          <a:xfrm flipH="1">
            <a:off x="2411760" y="3620081"/>
            <a:ext cx="4428492" cy="673015"/>
          </a:xfrm>
          <a:prstGeom prst="rightArrow">
            <a:avLst/>
          </a:prstGeom>
          <a:gradFill flip="none" rotWithShape="1">
            <a:gsLst>
              <a:gs pos="0">
                <a:srgbClr val="ACABAC">
                  <a:tint val="66000"/>
                  <a:satMod val="160000"/>
                </a:srgbClr>
              </a:gs>
              <a:gs pos="50000">
                <a:srgbClr val="ACABAC">
                  <a:tint val="44500"/>
                  <a:satMod val="160000"/>
                </a:srgbClr>
              </a:gs>
              <a:gs pos="100000">
                <a:srgbClr val="ACABAC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„Fehlermeldung“ </a:t>
            </a:r>
            <a:r>
              <a:rPr lang="de-AT" dirty="0">
                <a:solidFill>
                  <a:schemeClr val="tx1"/>
                </a:solidFill>
              </a:rPr>
              <a:t>&lt;FEHLER_ZPID</a:t>
            </a:r>
            <a:r>
              <a:rPr lang="de-AT" dirty="0" smtClean="0">
                <a:solidFill>
                  <a:schemeClr val="tx1"/>
                </a:solidFill>
              </a:rPr>
              <a:t>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ZPID</a:t>
            </a:r>
            <a:r>
              <a:rPr lang="de-DE" sz="2000" dirty="0" smtClean="0"/>
              <a:t> – </a:t>
            </a:r>
            <a:r>
              <a:rPr lang="de-DE" sz="2000" dirty="0" err="1" smtClean="0"/>
              <a:t>Zählpunktsidentifikation</a:t>
            </a:r>
            <a:r>
              <a:rPr lang="de-DE" sz="2000" dirty="0" smtClean="0"/>
              <a:t> (</a:t>
            </a:r>
            <a:r>
              <a:rPr lang="de-DE" sz="2000" dirty="0"/>
              <a:t>3</a:t>
            </a:r>
            <a:r>
              <a:rPr lang="de-DE" sz="2000" dirty="0" smtClean="0"/>
              <a:t>/5)</a:t>
            </a:r>
            <a:endParaRPr lang="de-AT" sz="20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2" name="Flussdiagramm: Prozess 61"/>
          <p:cNvSpPr/>
          <p:nvPr/>
        </p:nvSpPr>
        <p:spPr>
          <a:xfrm>
            <a:off x="6840252" y="2420888"/>
            <a:ext cx="1764196" cy="2797251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VM-Prüfung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ZP-Suche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Manuell?</a:t>
            </a:r>
            <a:endParaRPr lang="de-AT" dirty="0" smtClean="0"/>
          </a:p>
        </p:txBody>
      </p:sp>
      <p:grpSp>
        <p:nvGrpSpPr>
          <p:cNvPr id="27" name="Gruppieren 26"/>
          <p:cNvGrpSpPr/>
          <p:nvPr/>
        </p:nvGrpSpPr>
        <p:grpSpPr>
          <a:xfrm>
            <a:off x="8194517" y="2132856"/>
            <a:ext cx="830806" cy="725584"/>
            <a:chOff x="8194517" y="2841875"/>
            <a:chExt cx="830806" cy="725584"/>
          </a:xfrm>
        </p:grpSpPr>
        <p:sp>
          <p:nvSpPr>
            <p:cNvPr id="25" name="Ellipse 24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</p:spPr>
        </p:pic>
        <p:sp>
          <p:nvSpPr>
            <p:cNvPr id="22" name="Textfeld 21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24h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Abgerundetes Rechteck 44"/>
          <p:cNvSpPr/>
          <p:nvPr/>
        </p:nvSpPr>
        <p:spPr>
          <a:xfrm>
            <a:off x="1562349" y="3782578"/>
            <a:ext cx="7462974" cy="2371223"/>
          </a:xfrm>
          <a:prstGeom prst="roundRect">
            <a:avLst>
              <a:gd name="adj" fmla="val 707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Beispielergebnisse der Suchlogik: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dirty="0">
                <a:solidFill>
                  <a:schemeClr val="tx1"/>
                </a:solidFill>
              </a:rPr>
              <a:t>(-) ZP, (-) Name und Adresse -&gt; TE01 </a:t>
            </a:r>
            <a:r>
              <a:rPr lang="de-DE" sz="1400" i="1" dirty="0">
                <a:solidFill>
                  <a:schemeClr val="tx1"/>
                </a:solidFill>
              </a:rPr>
              <a:t>„Marktnachricht inhaltlich nicht in Ordnung“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(X) ZP, (-) Name/PLZ -&gt; TE01 </a:t>
            </a:r>
            <a:r>
              <a:rPr lang="de-DE" sz="1400" i="1" dirty="0" smtClean="0">
                <a:solidFill>
                  <a:schemeClr val="tx1"/>
                </a:solidFill>
              </a:rPr>
              <a:t>„Marktnachricht inhaltlich nicht in Ordnung“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(-) </a:t>
            </a:r>
            <a:r>
              <a:rPr lang="de-DE" sz="1400" dirty="0">
                <a:solidFill>
                  <a:schemeClr val="tx1"/>
                </a:solidFill>
              </a:rPr>
              <a:t>ZP</a:t>
            </a:r>
            <a:r>
              <a:rPr lang="de-DE" sz="1400" dirty="0" smtClean="0">
                <a:solidFill>
                  <a:schemeClr val="tx1"/>
                </a:solidFill>
              </a:rPr>
              <a:t>, (0) </a:t>
            </a:r>
            <a:r>
              <a:rPr lang="de-DE" sz="1400" dirty="0">
                <a:solidFill>
                  <a:schemeClr val="tx1"/>
                </a:solidFill>
              </a:rPr>
              <a:t>Name und Adresse </a:t>
            </a:r>
            <a:r>
              <a:rPr lang="de-DE" sz="1400" dirty="0" smtClean="0">
                <a:solidFill>
                  <a:schemeClr val="tx1"/>
                </a:solidFill>
              </a:rPr>
              <a:t> -&gt; </a:t>
            </a:r>
            <a:r>
              <a:rPr lang="de-DE" sz="1400" i="1" dirty="0">
                <a:solidFill>
                  <a:schemeClr val="tx1"/>
                </a:solidFill>
              </a:rPr>
              <a:t>„Endverbraucher nicht identifiziert“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(-) </a:t>
            </a:r>
            <a:r>
              <a:rPr lang="de-DE" sz="1400" dirty="0">
                <a:solidFill>
                  <a:schemeClr val="tx1"/>
                </a:solidFill>
              </a:rPr>
              <a:t>ZP, </a:t>
            </a:r>
            <a:r>
              <a:rPr lang="de-DE" sz="1400" dirty="0" smtClean="0">
                <a:solidFill>
                  <a:schemeClr val="tx1"/>
                </a:solidFill>
              </a:rPr>
              <a:t>(1) </a:t>
            </a:r>
            <a:r>
              <a:rPr lang="de-DE" sz="1400" dirty="0">
                <a:solidFill>
                  <a:schemeClr val="tx1"/>
                </a:solidFill>
              </a:rPr>
              <a:t>Name und </a:t>
            </a:r>
            <a:r>
              <a:rPr lang="de-DE" sz="1400" dirty="0" smtClean="0">
                <a:solidFill>
                  <a:schemeClr val="tx1"/>
                </a:solidFill>
              </a:rPr>
              <a:t>Adresse, (&gt;1) optionale Felder -&gt; </a:t>
            </a:r>
            <a:r>
              <a:rPr lang="de-DE" sz="1400" i="1" dirty="0" smtClean="0">
                <a:solidFill>
                  <a:schemeClr val="tx1"/>
                </a:solidFill>
              </a:rPr>
              <a:t>„</a:t>
            </a:r>
            <a:r>
              <a:rPr lang="de-DE" sz="1400" i="1" dirty="0">
                <a:solidFill>
                  <a:schemeClr val="tx1"/>
                </a:solidFill>
              </a:rPr>
              <a:t>Endverbraucher nicht eindeutig identifiziert“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(0</a:t>
            </a:r>
            <a:r>
              <a:rPr lang="de-DE" sz="1400" dirty="0">
                <a:solidFill>
                  <a:schemeClr val="tx1"/>
                </a:solidFill>
              </a:rPr>
              <a:t>) </a:t>
            </a:r>
            <a:r>
              <a:rPr lang="de-DE" sz="1400" dirty="0" smtClean="0">
                <a:solidFill>
                  <a:schemeClr val="tx1"/>
                </a:solidFill>
              </a:rPr>
              <a:t>ZP, (X) </a:t>
            </a:r>
            <a:r>
              <a:rPr lang="de-DE" sz="1400" dirty="0">
                <a:solidFill>
                  <a:schemeClr val="tx1"/>
                </a:solidFill>
              </a:rPr>
              <a:t>Name/PLZ </a:t>
            </a:r>
            <a:r>
              <a:rPr lang="de-DE" sz="1400" dirty="0" smtClean="0">
                <a:solidFill>
                  <a:schemeClr val="tx1"/>
                </a:solidFill>
              </a:rPr>
              <a:t>-&gt; </a:t>
            </a:r>
            <a:r>
              <a:rPr lang="de-DE" sz="1400" i="1" dirty="0">
                <a:solidFill>
                  <a:schemeClr val="tx1"/>
                </a:solidFill>
              </a:rPr>
              <a:t>„Zählpunkt nicht gefunden“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(0) ZP, </a:t>
            </a:r>
            <a:r>
              <a:rPr lang="de-DE" sz="1400" dirty="0" smtClean="0">
                <a:solidFill>
                  <a:schemeClr val="tx1"/>
                </a:solidFill>
              </a:rPr>
              <a:t>(0) Name und Adresse -&gt; </a:t>
            </a:r>
            <a:r>
              <a:rPr lang="de-DE" sz="1400" i="1" dirty="0" smtClean="0">
                <a:solidFill>
                  <a:schemeClr val="tx1"/>
                </a:solidFill>
              </a:rPr>
              <a:t>„</a:t>
            </a:r>
            <a:r>
              <a:rPr lang="de-DE" sz="1400" i="1" dirty="0">
                <a:solidFill>
                  <a:schemeClr val="tx1"/>
                </a:solidFill>
              </a:rPr>
              <a:t>Endverbraucher nicht identifiziert“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(1) ZP</a:t>
            </a:r>
            <a:r>
              <a:rPr lang="de-DE" sz="1400" dirty="0">
                <a:solidFill>
                  <a:schemeClr val="tx1"/>
                </a:solidFill>
              </a:rPr>
              <a:t>, </a:t>
            </a:r>
            <a:r>
              <a:rPr lang="de-DE" sz="1400" dirty="0" smtClean="0">
                <a:solidFill>
                  <a:schemeClr val="tx1"/>
                </a:solidFill>
              </a:rPr>
              <a:t>(-) gültiger Vertrag -&gt; </a:t>
            </a:r>
            <a:r>
              <a:rPr lang="de-DE" sz="1400" dirty="0">
                <a:solidFill>
                  <a:schemeClr val="tx1"/>
                </a:solidFill>
              </a:rPr>
              <a:t>„Zählpunkt nicht versorgt</a:t>
            </a:r>
            <a:r>
              <a:rPr lang="de-DE" sz="1400" dirty="0" smtClean="0">
                <a:solidFill>
                  <a:schemeClr val="tx1"/>
                </a:solidFill>
              </a:rPr>
              <a:t>“</a:t>
            </a:r>
          </a:p>
          <a:p>
            <a:pPr marL="342900" indent="-342900">
              <a:buAutoNum type="arabicParenBoth"/>
            </a:pPr>
            <a:endParaRPr lang="de-DE" sz="1400" dirty="0">
              <a:solidFill>
                <a:schemeClr val="tx1"/>
              </a:solidFill>
            </a:endParaRPr>
          </a:p>
          <a:p>
            <a:r>
              <a:rPr lang="de-DE" sz="1400" dirty="0" smtClean="0">
                <a:solidFill>
                  <a:schemeClr val="tx1"/>
                </a:solidFill>
              </a:rPr>
              <a:t>(X) vorhanden, (-) nicht vorhanden, (0) kein Treffer, (1) ein Treffer, (&gt;1) mehrere Treffer 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83" name="Pfeil nach rechts 82"/>
          <p:cNvSpPr/>
          <p:nvPr/>
        </p:nvSpPr>
        <p:spPr>
          <a:xfrm>
            <a:off x="2563817" y="2060848"/>
            <a:ext cx="4154051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„ZP-Anfrage“ &lt;ANFRAGE_ZPID&gt;</a:t>
            </a: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38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6590041" y="865978"/>
            <a:ext cx="2555651" cy="5416021"/>
            <a:chOff x="6590041" y="865978"/>
            <a:chExt cx="2555651" cy="5416021"/>
          </a:xfrm>
        </p:grpSpPr>
        <p:sp>
          <p:nvSpPr>
            <p:cNvPr id="47" name="Rechteck 46"/>
            <p:cNvSpPr/>
            <p:nvPr/>
          </p:nvSpPr>
          <p:spPr>
            <a:xfrm>
              <a:off x="6590041" y="1724399"/>
              <a:ext cx="2555651" cy="45576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8" name="Group 15"/>
            <p:cNvGrpSpPr>
              <a:grpSpLocks noChangeAspect="1"/>
            </p:cNvGrpSpPr>
            <p:nvPr/>
          </p:nvGrpSpPr>
          <p:grpSpPr bwMode="auto">
            <a:xfrm>
              <a:off x="7516676" y="960569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5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6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7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7056276" y="865978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pieren 88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90" name="Rechteck 89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91" name="Gruppieren 90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3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6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7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1" name="Pfeil nach rechts 60"/>
          <p:cNvSpPr/>
          <p:nvPr/>
        </p:nvSpPr>
        <p:spPr>
          <a:xfrm flipH="1">
            <a:off x="2411760" y="4725144"/>
            <a:ext cx="4428492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„ZP-Information“ &lt;ANTWORT_ZPID&gt;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ZPID</a:t>
            </a:r>
            <a:r>
              <a:rPr lang="de-DE" sz="2000" dirty="0" smtClean="0"/>
              <a:t> – </a:t>
            </a:r>
            <a:r>
              <a:rPr lang="de-DE" sz="2000" dirty="0" err="1" smtClean="0"/>
              <a:t>Zählpunktsidentifikation</a:t>
            </a:r>
            <a:r>
              <a:rPr lang="de-DE" sz="2000" dirty="0" smtClean="0"/>
              <a:t> (4/5)</a:t>
            </a:r>
            <a:endParaRPr lang="de-AT" sz="20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563817" y="2060848"/>
            <a:ext cx="4154052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„ZP-Anfrage“ &lt;ANFRAGE_ZPID&gt;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62" name="Flussdiagramm: Prozess 61"/>
          <p:cNvSpPr/>
          <p:nvPr/>
        </p:nvSpPr>
        <p:spPr>
          <a:xfrm>
            <a:off x="6840252" y="2420888"/>
            <a:ext cx="1764196" cy="2808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VM-Prüfung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ZP-Suche</a:t>
            </a:r>
            <a:endParaRPr lang="de-AT" dirty="0" smtClean="0"/>
          </a:p>
        </p:txBody>
      </p:sp>
      <p:grpSp>
        <p:nvGrpSpPr>
          <p:cNvPr id="27" name="Gruppieren 26"/>
          <p:cNvGrpSpPr/>
          <p:nvPr/>
        </p:nvGrpSpPr>
        <p:grpSpPr>
          <a:xfrm>
            <a:off x="8194517" y="2132856"/>
            <a:ext cx="830806" cy="725584"/>
            <a:chOff x="8194517" y="2841875"/>
            <a:chExt cx="830806" cy="725584"/>
          </a:xfrm>
        </p:grpSpPr>
        <p:sp>
          <p:nvSpPr>
            <p:cNvPr id="25" name="Ellipse 24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</p:spPr>
        </p:pic>
        <p:sp>
          <p:nvSpPr>
            <p:cNvPr id="22" name="Textfeld 21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24h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pic>
        <p:nvPicPr>
          <p:cNvPr id="54" name="Grafik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5621199"/>
            <a:ext cx="3035704" cy="523679"/>
          </a:xfrm>
          <a:prstGeom prst="rect">
            <a:avLst/>
          </a:prstGeom>
        </p:spPr>
      </p:pic>
      <p:sp>
        <p:nvSpPr>
          <p:cNvPr id="45" name="Abgerundetes Rechteck 44"/>
          <p:cNvSpPr/>
          <p:nvPr/>
        </p:nvSpPr>
        <p:spPr>
          <a:xfrm>
            <a:off x="2915817" y="2742041"/>
            <a:ext cx="5616624" cy="3069085"/>
          </a:xfrm>
          <a:prstGeom prst="roundRect">
            <a:avLst>
              <a:gd name="adj" fmla="val 1375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&lt;ANTWORT_ZPID</a:t>
            </a:r>
            <a:r>
              <a:rPr lang="de-AT" sz="2000" dirty="0">
                <a:solidFill>
                  <a:schemeClr val="tx1"/>
                </a:solidFill>
              </a:rPr>
              <a:t>&gt;</a:t>
            </a:r>
          </a:p>
          <a:p>
            <a:r>
              <a:rPr lang="de-DE" sz="1400" b="1" dirty="0" smtClean="0">
                <a:solidFill>
                  <a:schemeClr val="tx1"/>
                </a:solidFill>
              </a:rPr>
              <a:t>Antwortdatensatz:</a:t>
            </a:r>
            <a:endParaRPr lang="de-DE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55" name="Tabel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440217"/>
              </p:ext>
            </p:extLst>
          </p:nvPr>
        </p:nvGraphicFramePr>
        <p:xfrm>
          <a:off x="3275856" y="3492932"/>
          <a:ext cx="2284925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4925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Aktueller Lieferant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Energierichtung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Lastprofiltyp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6" name="Tabel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999526"/>
              </p:ext>
            </p:extLst>
          </p:nvPr>
        </p:nvGraphicFramePr>
        <p:xfrm>
          <a:off x="5782508" y="3490558"/>
          <a:ext cx="2300436" cy="609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043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Zählertyp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33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uppieren 47"/>
          <p:cNvGrpSpPr/>
          <p:nvPr/>
        </p:nvGrpSpPr>
        <p:grpSpPr>
          <a:xfrm>
            <a:off x="6590041" y="865978"/>
            <a:ext cx="2555651" cy="5416021"/>
            <a:chOff x="6590041" y="865978"/>
            <a:chExt cx="2555651" cy="5416021"/>
          </a:xfrm>
        </p:grpSpPr>
        <p:sp>
          <p:nvSpPr>
            <p:cNvPr id="49" name="Rechteck 48"/>
            <p:cNvSpPr/>
            <p:nvPr/>
          </p:nvSpPr>
          <p:spPr>
            <a:xfrm>
              <a:off x="6590041" y="1724399"/>
              <a:ext cx="2555651" cy="45576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50" name="Group 15"/>
            <p:cNvGrpSpPr>
              <a:grpSpLocks noChangeAspect="1"/>
            </p:cNvGrpSpPr>
            <p:nvPr/>
          </p:nvGrpSpPr>
          <p:grpSpPr bwMode="auto">
            <a:xfrm>
              <a:off x="7516676" y="960569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2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3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5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6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7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8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9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0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7056276" y="865978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1" name="Gruppieren 90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92" name="Rechteck 91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93" name="Gruppieren 92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5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6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7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8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9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4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1" name="Pfeil nach rechts 60"/>
          <p:cNvSpPr/>
          <p:nvPr/>
        </p:nvSpPr>
        <p:spPr>
          <a:xfrm flipH="1">
            <a:off x="2411760" y="4725144"/>
            <a:ext cx="4428492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„ZP-Information“ &lt;ANTWORT_ZPID&gt;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ZPID</a:t>
            </a:r>
            <a:r>
              <a:rPr lang="de-DE" sz="2000" dirty="0" smtClean="0"/>
              <a:t> – </a:t>
            </a:r>
            <a:r>
              <a:rPr lang="de-DE" sz="2000" dirty="0" err="1" smtClean="0"/>
              <a:t>Zählpunktsidentifikation</a:t>
            </a:r>
            <a:r>
              <a:rPr lang="de-DE" sz="2000" dirty="0" smtClean="0"/>
              <a:t> (</a:t>
            </a:r>
            <a:r>
              <a:rPr lang="de-DE" sz="2000" dirty="0"/>
              <a:t>5</a:t>
            </a:r>
            <a:r>
              <a:rPr lang="de-DE" sz="2000" dirty="0" smtClean="0"/>
              <a:t>/5)</a:t>
            </a:r>
            <a:endParaRPr lang="de-AT" sz="20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563817" y="2060848"/>
            <a:ext cx="4154052" cy="673015"/>
          </a:xfrm>
          <a:prstGeom prst="rightArrow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„ZP-Anfrage“ &lt;ANFRAGE_ZPID&gt;</a:t>
            </a:r>
            <a:endParaRPr lang="de-AT" dirty="0">
              <a:solidFill>
                <a:schemeClr val="tx1"/>
              </a:solidFill>
            </a:endParaRPr>
          </a:p>
        </p:txBody>
      </p:sp>
      <p:grpSp>
        <p:nvGrpSpPr>
          <p:cNvPr id="44" name="Gruppieren 43"/>
          <p:cNvGrpSpPr/>
          <p:nvPr/>
        </p:nvGrpSpPr>
        <p:grpSpPr>
          <a:xfrm>
            <a:off x="129915" y="2060848"/>
            <a:ext cx="6723845" cy="3984825"/>
            <a:chOff x="467545" y="2924650"/>
            <a:chExt cx="5544616" cy="3285966"/>
          </a:xfrm>
        </p:grpSpPr>
        <p:sp>
          <p:nvSpPr>
            <p:cNvPr id="46" name="Abgerundetes Rechteck 45"/>
            <p:cNvSpPr/>
            <p:nvPr/>
          </p:nvSpPr>
          <p:spPr>
            <a:xfrm>
              <a:off x="467545" y="2924650"/>
              <a:ext cx="5544616" cy="3285966"/>
            </a:xfrm>
            <a:prstGeom prst="roundRect">
              <a:avLst>
                <a:gd name="adj" fmla="val 5296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sz="1400" b="1" dirty="0" smtClean="0">
                  <a:solidFill>
                    <a:schemeClr val="tx1"/>
                  </a:solidFill>
                </a:rPr>
                <a:t>Abgleich des erhaltenen Datensatzes</a:t>
              </a:r>
              <a:endParaRPr lang="de-AT" sz="1400" dirty="0">
                <a:solidFill>
                  <a:schemeClr val="tx1"/>
                </a:solidFill>
              </a:endParaRPr>
            </a:p>
          </p:txBody>
        </p:sp>
        <p:pic>
          <p:nvPicPr>
            <p:cNvPr id="47" name="Grafik 4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557" y="3239773"/>
              <a:ext cx="5108391" cy="2860699"/>
            </a:xfrm>
            <a:prstGeom prst="rect">
              <a:avLst/>
            </a:prstGeom>
            <a:ln>
              <a:solidFill>
                <a:srgbClr val="92D05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77959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7" name="Gruppieren 86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88" name="Rechteck 87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89" name="Gruppieren 88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1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2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3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BINKUN </a:t>
            </a:r>
            <a:r>
              <a:rPr lang="de-DE" sz="2000" dirty="0" smtClean="0"/>
              <a:t>– </a:t>
            </a:r>
            <a:r>
              <a:rPr lang="de-AT" sz="2000" dirty="0"/>
              <a:t>Bindungs- und Kündigungsfristenabfrage</a:t>
            </a:r>
            <a:r>
              <a:rPr lang="de-DE" sz="2000" dirty="0" smtClean="0"/>
              <a:t> (1/3)</a:t>
            </a:r>
            <a:endParaRPr lang="de-AT" sz="20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2563816" y="2132856"/>
            <a:ext cx="4168423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„Fristenabfrage“ &lt;ANFRAGE_BINKUN&gt;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62" name="Abgerundetes Rechteck 61"/>
          <p:cNvSpPr/>
          <p:nvPr/>
        </p:nvSpPr>
        <p:spPr>
          <a:xfrm>
            <a:off x="323528" y="2132857"/>
            <a:ext cx="5976664" cy="2592288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>
                <a:solidFill>
                  <a:schemeClr val="tx1"/>
                </a:solidFill>
              </a:rPr>
              <a:t>&lt;ANFRAGE_BINKUN</a:t>
            </a:r>
            <a:r>
              <a:rPr lang="de-AT" sz="2000" dirty="0" smtClean="0">
                <a:solidFill>
                  <a:schemeClr val="tx1"/>
                </a:solidFill>
              </a:rPr>
              <a:t>&gt;</a:t>
            </a:r>
          </a:p>
          <a:p>
            <a:r>
              <a:rPr lang="de-DE" sz="1400" b="1" dirty="0" smtClean="0">
                <a:solidFill>
                  <a:schemeClr val="tx1"/>
                </a:solidFill>
              </a:rPr>
              <a:t>Anlagenabfrage:</a:t>
            </a: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graphicFrame>
        <p:nvGraphicFramePr>
          <p:cNvPr id="37" name="Tabel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230456"/>
              </p:ext>
            </p:extLst>
          </p:nvPr>
        </p:nvGraphicFramePr>
        <p:xfrm>
          <a:off x="611560" y="2942864"/>
          <a:ext cx="228492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4925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Vollmacht ID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Lieferant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9" name="Tabel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846841"/>
              </p:ext>
            </p:extLst>
          </p:nvPr>
        </p:nvGraphicFramePr>
        <p:xfrm>
          <a:off x="3527408" y="2636912"/>
          <a:ext cx="230043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043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3" name="Diagonaler Streifen 42"/>
          <p:cNvSpPr/>
          <p:nvPr/>
        </p:nvSpPr>
        <p:spPr>
          <a:xfrm rot="5400000">
            <a:off x="5539522" y="3855233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44" name="Diagonaler Streifen 43"/>
          <p:cNvSpPr/>
          <p:nvPr/>
        </p:nvSpPr>
        <p:spPr>
          <a:xfrm rot="5400000">
            <a:off x="5539522" y="3550957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46" name="Diagonaler Streifen 45"/>
          <p:cNvSpPr/>
          <p:nvPr/>
        </p:nvSpPr>
        <p:spPr>
          <a:xfrm rot="5400000">
            <a:off x="5539522" y="324581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47" name="Diagonaler Streifen 46"/>
          <p:cNvSpPr/>
          <p:nvPr/>
        </p:nvSpPr>
        <p:spPr>
          <a:xfrm rot="5400000">
            <a:off x="5539522" y="2942881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86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7" name="Gruppieren 86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88" name="Rechteck 87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89" name="Gruppieren 88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1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2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3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BINKUN </a:t>
            </a:r>
            <a:r>
              <a:rPr lang="de-DE" sz="2000" dirty="0" smtClean="0"/>
              <a:t>– </a:t>
            </a:r>
            <a:r>
              <a:rPr lang="de-AT" sz="2000" dirty="0"/>
              <a:t>Bindungs- und Kündigungsfristenabfrage</a:t>
            </a:r>
            <a:r>
              <a:rPr lang="de-DE" sz="2000" dirty="0" smtClean="0"/>
              <a:t> (2/3)</a:t>
            </a:r>
            <a:endParaRPr lang="de-AT" sz="20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2563816" y="2132856"/>
            <a:ext cx="4168423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„Fristenabfrage“ &lt;ANFRAGE_BINKUN&gt;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37" name="Pfeil nach rechts 36"/>
          <p:cNvSpPr/>
          <p:nvPr/>
        </p:nvSpPr>
        <p:spPr>
          <a:xfrm flipH="1">
            <a:off x="2339752" y="3774860"/>
            <a:ext cx="4500500" cy="673015"/>
          </a:xfrm>
          <a:prstGeom prst="rightArrow">
            <a:avLst/>
          </a:prstGeom>
          <a:gradFill flip="none" rotWithShape="1">
            <a:gsLst>
              <a:gs pos="0">
                <a:srgbClr val="ACABAC">
                  <a:tint val="66000"/>
                  <a:satMod val="160000"/>
                </a:srgbClr>
              </a:gs>
              <a:gs pos="50000">
                <a:srgbClr val="ACABAC">
                  <a:tint val="44500"/>
                  <a:satMod val="160000"/>
                </a:srgbClr>
              </a:gs>
              <a:gs pos="100000">
                <a:srgbClr val="ACABAC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„Fehlermeldung“ </a:t>
            </a:r>
            <a:r>
              <a:rPr lang="de-AT" dirty="0">
                <a:solidFill>
                  <a:schemeClr val="tx1"/>
                </a:solidFill>
              </a:rPr>
              <a:t>&lt;</a:t>
            </a:r>
            <a:r>
              <a:rPr lang="de-AT" dirty="0" smtClean="0">
                <a:solidFill>
                  <a:schemeClr val="tx1"/>
                </a:solidFill>
              </a:rPr>
              <a:t>FEHLER_BINKUN&gt;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8" name="Flussdiagramm: Prozess 37"/>
          <p:cNvSpPr/>
          <p:nvPr/>
        </p:nvSpPr>
        <p:spPr>
          <a:xfrm>
            <a:off x="6840252" y="2503957"/>
            <a:ext cx="1764196" cy="2592288"/>
          </a:xfrm>
          <a:prstGeom prst="flowChart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39" name="Gruppieren 38"/>
          <p:cNvGrpSpPr/>
          <p:nvPr/>
        </p:nvGrpSpPr>
        <p:grpSpPr>
          <a:xfrm>
            <a:off x="8194517" y="2204864"/>
            <a:ext cx="830806" cy="725584"/>
            <a:chOff x="8194517" y="2841875"/>
            <a:chExt cx="830806" cy="725584"/>
          </a:xfrm>
          <a:solidFill>
            <a:srgbClr val="FFC000"/>
          </a:solidFill>
        </p:grpSpPr>
        <p:sp>
          <p:nvSpPr>
            <p:cNvPr id="42" name="Ellipse 41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43" name="Grafik 42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44" name="Textfeld 43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24h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Abgerundetes Rechteck 45"/>
          <p:cNvSpPr/>
          <p:nvPr/>
        </p:nvSpPr>
        <p:spPr>
          <a:xfrm>
            <a:off x="2859379" y="3290416"/>
            <a:ext cx="5871754" cy="2874887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400" b="1" dirty="0">
                <a:solidFill>
                  <a:schemeClr val="tx1"/>
                </a:solidFill>
              </a:rPr>
              <a:t>Mögliche Fehlermeldungen: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„Endverbraucher nicht eindeutig identifiziert“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„Endverbraucher nicht identifiziert“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„Vollmacht fehlt“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„Vollmacht nicht rechtsgültig“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„Zählpunkt nicht gefunden“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„Zählpunkt nicht versorgt“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Zählpunkt passt nicht zu Lieferanten Sparte</a:t>
            </a:r>
            <a:r>
              <a:rPr lang="de-AT" sz="1400" dirty="0" smtClean="0">
                <a:solidFill>
                  <a:schemeClr val="tx1"/>
                </a:solidFill>
              </a:rPr>
              <a:t>“</a:t>
            </a: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optional:</a:t>
            </a:r>
            <a:endParaRPr lang="de-AT" sz="14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47" name="Tabel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690775"/>
              </p:ext>
            </p:extLst>
          </p:nvPr>
        </p:nvGraphicFramePr>
        <p:xfrm>
          <a:off x="3870112" y="5227928"/>
          <a:ext cx="3222168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22168"/>
              </a:tblGrid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Vertragsdaten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Kontaktdaten d. Endverbrauchers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4" name="Diagonaler Streifen 53"/>
          <p:cNvSpPr/>
          <p:nvPr/>
        </p:nvSpPr>
        <p:spPr>
          <a:xfrm rot="5400000">
            <a:off x="6803525" y="5530749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5" name="Diagonaler Streifen 54"/>
          <p:cNvSpPr/>
          <p:nvPr/>
        </p:nvSpPr>
        <p:spPr>
          <a:xfrm rot="5400000">
            <a:off x="6180131" y="5217266"/>
            <a:ext cx="911465" cy="911357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NEU</a:t>
            </a:r>
            <a:endParaRPr lang="de-AT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3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7" name="Gruppieren 86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88" name="Rechteck 87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89" name="Gruppieren 88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1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2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3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BINKUN </a:t>
            </a:r>
            <a:r>
              <a:rPr lang="de-DE" sz="2000" dirty="0" smtClean="0"/>
              <a:t>– </a:t>
            </a:r>
            <a:r>
              <a:rPr lang="de-AT" sz="2000" dirty="0"/>
              <a:t>Bindungs- und Kündigungsfristenabfrage</a:t>
            </a:r>
            <a:r>
              <a:rPr lang="de-DE" sz="2000" dirty="0" smtClean="0"/>
              <a:t> (3/3)</a:t>
            </a:r>
            <a:endParaRPr lang="de-AT" sz="20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2563816" y="2132856"/>
            <a:ext cx="4168423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„Fristenabfrage“ &lt;ANFRAGE_BINKUN&gt;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38" name="Flussdiagramm: Prozess 37"/>
          <p:cNvSpPr/>
          <p:nvPr/>
        </p:nvSpPr>
        <p:spPr>
          <a:xfrm>
            <a:off x="6840252" y="2503957"/>
            <a:ext cx="1764196" cy="2592288"/>
          </a:xfrm>
          <a:prstGeom prst="flowChart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39" name="Gruppieren 38"/>
          <p:cNvGrpSpPr/>
          <p:nvPr/>
        </p:nvGrpSpPr>
        <p:grpSpPr>
          <a:xfrm>
            <a:off x="8194517" y="2204864"/>
            <a:ext cx="830806" cy="725584"/>
            <a:chOff x="8194517" y="2841875"/>
            <a:chExt cx="830806" cy="725584"/>
          </a:xfrm>
          <a:solidFill>
            <a:srgbClr val="FFC000"/>
          </a:solidFill>
        </p:grpSpPr>
        <p:sp>
          <p:nvSpPr>
            <p:cNvPr id="42" name="Ellipse 41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43" name="Grafik 42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44" name="Textfeld 43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24h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Pfeil nach rechts 46"/>
          <p:cNvSpPr/>
          <p:nvPr/>
        </p:nvSpPr>
        <p:spPr>
          <a:xfrm flipH="1">
            <a:off x="2498629" y="4554688"/>
            <a:ext cx="4341623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„Fristendatensatz“ &lt;ANTWORT_BINKUN&gt;</a:t>
            </a:r>
            <a:endParaRPr lang="de-AT" dirty="0">
              <a:solidFill>
                <a:schemeClr val="tx1"/>
              </a:solidFill>
            </a:endParaRPr>
          </a:p>
        </p:txBody>
      </p:sp>
      <p:pic>
        <p:nvPicPr>
          <p:cNvPr id="52" name="Grafik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384" y="5527254"/>
            <a:ext cx="3533775" cy="600075"/>
          </a:xfrm>
          <a:prstGeom prst="rect">
            <a:avLst/>
          </a:prstGeom>
        </p:spPr>
      </p:pic>
      <p:sp>
        <p:nvSpPr>
          <p:cNvPr id="54" name="Abgerundetes Rechteck 53"/>
          <p:cNvSpPr/>
          <p:nvPr/>
        </p:nvSpPr>
        <p:spPr>
          <a:xfrm>
            <a:off x="2900588" y="2806751"/>
            <a:ext cx="5186439" cy="3041549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dirty="0">
                <a:solidFill>
                  <a:schemeClr val="tx1"/>
                </a:solidFill>
              </a:rPr>
              <a:t>&lt;ANTWORT_BINKUN&gt;</a:t>
            </a:r>
          </a:p>
          <a:p>
            <a:r>
              <a:rPr lang="de-DE" sz="1400" b="1" dirty="0" smtClean="0">
                <a:solidFill>
                  <a:schemeClr val="tx1"/>
                </a:solidFill>
              </a:rPr>
              <a:t>Antwortdatensatz:</a:t>
            </a:r>
            <a:endParaRPr lang="de-DE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55" name="Tabel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163223"/>
              </p:ext>
            </p:extLst>
          </p:nvPr>
        </p:nvGraphicFramePr>
        <p:xfrm>
          <a:off x="5535851" y="3235411"/>
          <a:ext cx="2300436" cy="2438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043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Bindungstermin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err="1" smtClean="0">
                          <a:solidFill>
                            <a:schemeClr val="tx1"/>
                          </a:solidFill>
                        </a:rPr>
                        <a:t>Vertragsendedatum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7" name="Diagonaler Streifen 56"/>
          <p:cNvSpPr/>
          <p:nvPr/>
        </p:nvSpPr>
        <p:spPr>
          <a:xfrm rot="5400000">
            <a:off x="7547965" y="4453732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8" name="Diagonaler Streifen 57"/>
          <p:cNvSpPr/>
          <p:nvPr/>
        </p:nvSpPr>
        <p:spPr>
          <a:xfrm rot="5400000">
            <a:off x="7547965" y="4149456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9" name="Diagonaler Streifen 58"/>
          <p:cNvSpPr/>
          <p:nvPr/>
        </p:nvSpPr>
        <p:spPr>
          <a:xfrm rot="5400000">
            <a:off x="7547965" y="3844317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60" name="Diagonaler Streifen 59"/>
          <p:cNvSpPr/>
          <p:nvPr/>
        </p:nvSpPr>
        <p:spPr>
          <a:xfrm rot="5400000">
            <a:off x="7547965" y="3541380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graphicFrame>
        <p:nvGraphicFramePr>
          <p:cNvPr id="62" name="Tabel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238451"/>
              </p:ext>
            </p:extLst>
          </p:nvPr>
        </p:nvGraphicFramePr>
        <p:xfrm>
          <a:off x="3106214" y="3925295"/>
          <a:ext cx="2284925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4925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Kündigung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 eingeschrieben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Kündigungsinformationen (fix/variabel)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3" name="Diagonaler Streifen 62"/>
          <p:cNvSpPr/>
          <p:nvPr/>
        </p:nvSpPr>
        <p:spPr>
          <a:xfrm rot="5400000">
            <a:off x="7547965" y="4756669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6" name="Diagonaler Streifen 55"/>
          <p:cNvSpPr/>
          <p:nvPr/>
        </p:nvSpPr>
        <p:spPr>
          <a:xfrm rot="5400000">
            <a:off x="7542450" y="5074347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58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7164287" y="1724399"/>
            <a:ext cx="197942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8" name="Rechteck 87"/>
          <p:cNvSpPr/>
          <p:nvPr/>
        </p:nvSpPr>
        <p:spPr>
          <a:xfrm>
            <a:off x="-1" y="1724400"/>
            <a:ext cx="1980000" cy="455742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Rechteck 56"/>
          <p:cNvSpPr/>
          <p:nvPr/>
        </p:nvSpPr>
        <p:spPr>
          <a:xfrm>
            <a:off x="3600112" y="1724399"/>
            <a:ext cx="1980000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9" name="Gruppieren 88"/>
          <p:cNvGrpSpPr/>
          <p:nvPr/>
        </p:nvGrpSpPr>
        <p:grpSpPr>
          <a:xfrm>
            <a:off x="85292" y="888811"/>
            <a:ext cx="837650" cy="904786"/>
            <a:chOff x="100765" y="2684512"/>
            <a:chExt cx="415926" cy="449262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glow rad="63500">
              <a:srgbClr val="92D050">
                <a:alpha val="20000"/>
              </a:srgb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1" name="Freeform 27"/>
            <p:cNvSpPr>
              <a:spLocks/>
            </p:cNvSpPr>
            <p:nvPr/>
          </p:nvSpPr>
          <p:spPr bwMode="auto">
            <a:xfrm>
              <a:off x="315078" y="2792462"/>
              <a:ext cx="23813" cy="22225"/>
            </a:xfrm>
            <a:custGeom>
              <a:avLst/>
              <a:gdLst>
                <a:gd name="T0" fmla="*/ 43 w 46"/>
                <a:gd name="T1" fmla="*/ 19 h 46"/>
                <a:gd name="T2" fmla="*/ 27 w 46"/>
                <a:gd name="T3" fmla="*/ 44 h 46"/>
                <a:gd name="T4" fmla="*/ 2 w 46"/>
                <a:gd name="T5" fmla="*/ 28 h 46"/>
                <a:gd name="T6" fmla="*/ 18 w 46"/>
                <a:gd name="T7" fmla="*/ 3 h 46"/>
                <a:gd name="T8" fmla="*/ 43 w 46"/>
                <a:gd name="T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9"/>
                  </a:moveTo>
                  <a:cubicBezTo>
                    <a:pt x="46" y="30"/>
                    <a:pt x="38" y="41"/>
                    <a:pt x="27" y="44"/>
                  </a:cubicBezTo>
                  <a:cubicBezTo>
                    <a:pt x="16" y="46"/>
                    <a:pt x="5" y="39"/>
                    <a:pt x="2" y="28"/>
                  </a:cubicBezTo>
                  <a:cubicBezTo>
                    <a:pt x="0" y="16"/>
                    <a:pt x="7" y="5"/>
                    <a:pt x="18" y="3"/>
                  </a:cubicBezTo>
                  <a:cubicBezTo>
                    <a:pt x="30" y="0"/>
                    <a:pt x="41" y="8"/>
                    <a:pt x="43" y="19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2" name="Freeform 28"/>
            <p:cNvSpPr>
              <a:spLocks/>
            </p:cNvSpPr>
            <p:nvPr/>
          </p:nvSpPr>
          <p:spPr bwMode="auto">
            <a:xfrm>
              <a:off x="292853" y="2684512"/>
              <a:ext cx="42863" cy="106363"/>
            </a:xfrm>
            <a:custGeom>
              <a:avLst/>
              <a:gdLst>
                <a:gd name="T0" fmla="*/ 16 w 87"/>
                <a:gd name="T1" fmla="*/ 0 h 220"/>
                <a:gd name="T2" fmla="*/ 87 w 87"/>
                <a:gd name="T3" fmla="*/ 209 h 220"/>
                <a:gd name="T4" fmla="*/ 38 w 87"/>
                <a:gd name="T5" fmla="*/ 220 h 220"/>
                <a:gd name="T6" fmla="*/ 16 w 87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220">
                  <a:moveTo>
                    <a:pt x="16" y="0"/>
                  </a:moveTo>
                  <a:cubicBezTo>
                    <a:pt x="50" y="37"/>
                    <a:pt x="69" y="168"/>
                    <a:pt x="87" y="209"/>
                  </a:cubicBezTo>
                  <a:lnTo>
                    <a:pt x="38" y="220"/>
                  </a:lnTo>
                  <a:cubicBezTo>
                    <a:pt x="37" y="175"/>
                    <a:pt x="0" y="50"/>
                    <a:pt x="16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337303" y="2795637"/>
              <a:ext cx="104775" cy="49213"/>
            </a:xfrm>
            <a:custGeom>
              <a:avLst/>
              <a:gdLst>
                <a:gd name="T0" fmla="*/ 216 w 216"/>
                <a:gd name="T1" fmla="*/ 91 h 101"/>
                <a:gd name="T2" fmla="*/ 0 w 216"/>
                <a:gd name="T3" fmla="*/ 48 h 101"/>
                <a:gd name="T4" fmla="*/ 16 w 216"/>
                <a:gd name="T5" fmla="*/ 0 h 101"/>
                <a:gd name="T6" fmla="*/ 216 w 216"/>
                <a:gd name="T7" fmla="*/ 9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1">
                  <a:moveTo>
                    <a:pt x="216" y="91"/>
                  </a:moveTo>
                  <a:cubicBezTo>
                    <a:pt x="168" y="101"/>
                    <a:pt x="45" y="53"/>
                    <a:pt x="0" y="48"/>
                  </a:cubicBezTo>
                  <a:lnTo>
                    <a:pt x="16" y="0"/>
                  </a:lnTo>
                  <a:cubicBezTo>
                    <a:pt x="55" y="21"/>
                    <a:pt x="182" y="53"/>
                    <a:pt x="216" y="9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auto">
            <a:xfrm>
              <a:off x="235703" y="2803574"/>
              <a:ext cx="87313" cy="82550"/>
            </a:xfrm>
            <a:custGeom>
              <a:avLst/>
              <a:gdLst>
                <a:gd name="T0" fmla="*/ 0 w 178"/>
                <a:gd name="T1" fmla="*/ 166 h 166"/>
                <a:gd name="T2" fmla="*/ 144 w 178"/>
                <a:gd name="T3" fmla="*/ 0 h 166"/>
                <a:gd name="T4" fmla="*/ 178 w 178"/>
                <a:gd name="T5" fmla="*/ 36 h 166"/>
                <a:gd name="T6" fmla="*/ 0 w 178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0" y="166"/>
                  </a:moveTo>
                  <a:cubicBezTo>
                    <a:pt x="14" y="119"/>
                    <a:pt x="117" y="36"/>
                    <a:pt x="144" y="0"/>
                  </a:cubicBezTo>
                  <a:lnTo>
                    <a:pt x="178" y="36"/>
                  </a:lnTo>
                  <a:cubicBezTo>
                    <a:pt x="140" y="60"/>
                    <a:pt x="50" y="155"/>
                    <a:pt x="0" y="16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5" name="Freeform 31"/>
            <p:cNvSpPr>
              <a:spLocks/>
            </p:cNvSpPr>
            <p:nvPr/>
          </p:nvSpPr>
          <p:spPr bwMode="auto">
            <a:xfrm>
              <a:off x="448428" y="2865487"/>
              <a:ext cx="17463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3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9"/>
                    <a:pt x="0" y="20"/>
                    <a:pt x="2" y="12"/>
                  </a:cubicBezTo>
                  <a:cubicBezTo>
                    <a:pt x="5" y="5"/>
                    <a:pt x="13" y="0"/>
                    <a:pt x="21" y="3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451603" y="2790874"/>
              <a:ext cx="34925" cy="74613"/>
            </a:xfrm>
            <a:custGeom>
              <a:avLst/>
              <a:gdLst>
                <a:gd name="T0" fmla="*/ 63 w 71"/>
                <a:gd name="T1" fmla="*/ 0 h 154"/>
                <a:gd name="T2" fmla="*/ 34 w 71"/>
                <a:gd name="T3" fmla="*/ 154 h 154"/>
                <a:gd name="T4" fmla="*/ 0 w 71"/>
                <a:gd name="T5" fmla="*/ 144 h 154"/>
                <a:gd name="T6" fmla="*/ 63 w 71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4">
                  <a:moveTo>
                    <a:pt x="63" y="0"/>
                  </a:moveTo>
                  <a:cubicBezTo>
                    <a:pt x="71" y="35"/>
                    <a:pt x="38" y="123"/>
                    <a:pt x="34" y="154"/>
                  </a:cubicBezTo>
                  <a:lnTo>
                    <a:pt x="0" y="144"/>
                  </a:lnTo>
                  <a:cubicBezTo>
                    <a:pt x="15" y="116"/>
                    <a:pt x="36" y="25"/>
                    <a:pt x="63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>
              <a:off x="457953" y="2875012"/>
              <a:ext cx="58738" cy="61913"/>
            </a:xfrm>
            <a:custGeom>
              <a:avLst/>
              <a:gdLst>
                <a:gd name="T0" fmla="*/ 119 w 119"/>
                <a:gd name="T1" fmla="*/ 127 h 127"/>
                <a:gd name="T2" fmla="*/ 0 w 119"/>
                <a:gd name="T3" fmla="*/ 24 h 127"/>
                <a:gd name="T4" fmla="*/ 27 w 119"/>
                <a:gd name="T5" fmla="*/ 0 h 127"/>
                <a:gd name="T6" fmla="*/ 119 w 119"/>
                <a:gd name="T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7">
                  <a:moveTo>
                    <a:pt x="119" y="127"/>
                  </a:moveTo>
                  <a:cubicBezTo>
                    <a:pt x="85" y="117"/>
                    <a:pt x="26" y="43"/>
                    <a:pt x="0" y="24"/>
                  </a:cubicBezTo>
                  <a:lnTo>
                    <a:pt x="27" y="0"/>
                  </a:lnTo>
                  <a:cubicBezTo>
                    <a:pt x="44" y="27"/>
                    <a:pt x="111" y="91"/>
                    <a:pt x="119" y="127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372228" y="2867074"/>
              <a:ext cx="76200" cy="31750"/>
            </a:xfrm>
            <a:custGeom>
              <a:avLst/>
              <a:gdLst>
                <a:gd name="T0" fmla="*/ 0 w 156"/>
                <a:gd name="T1" fmla="*/ 53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3"/>
                  </a:moveTo>
                  <a:cubicBezTo>
                    <a:pt x="25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6"/>
                    <a:pt x="35" y="64"/>
                    <a:pt x="0" y="53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178553" y="2859137"/>
              <a:ext cx="15875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2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8"/>
                    <a:pt x="0" y="20"/>
                    <a:pt x="2" y="12"/>
                  </a:cubicBezTo>
                  <a:cubicBezTo>
                    <a:pt x="5" y="5"/>
                    <a:pt x="13" y="0"/>
                    <a:pt x="21" y="2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181728" y="2782937"/>
              <a:ext cx="33338" cy="76200"/>
            </a:xfrm>
            <a:custGeom>
              <a:avLst/>
              <a:gdLst>
                <a:gd name="T0" fmla="*/ 62 w 70"/>
                <a:gd name="T1" fmla="*/ 0 h 154"/>
                <a:gd name="T2" fmla="*/ 34 w 70"/>
                <a:gd name="T3" fmla="*/ 154 h 154"/>
                <a:gd name="T4" fmla="*/ 0 w 70"/>
                <a:gd name="T5" fmla="*/ 144 h 154"/>
                <a:gd name="T6" fmla="*/ 62 w 70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54">
                  <a:moveTo>
                    <a:pt x="62" y="0"/>
                  </a:moveTo>
                  <a:cubicBezTo>
                    <a:pt x="70" y="34"/>
                    <a:pt x="37" y="122"/>
                    <a:pt x="34" y="154"/>
                  </a:cubicBezTo>
                  <a:lnTo>
                    <a:pt x="0" y="144"/>
                  </a:lnTo>
                  <a:cubicBezTo>
                    <a:pt x="15" y="115"/>
                    <a:pt x="35" y="25"/>
                    <a:pt x="62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188078" y="2868662"/>
              <a:ext cx="57150" cy="61913"/>
            </a:xfrm>
            <a:custGeom>
              <a:avLst/>
              <a:gdLst>
                <a:gd name="T0" fmla="*/ 119 w 119"/>
                <a:gd name="T1" fmla="*/ 126 h 126"/>
                <a:gd name="T2" fmla="*/ 0 w 119"/>
                <a:gd name="T3" fmla="*/ 24 h 126"/>
                <a:gd name="T4" fmla="*/ 26 w 119"/>
                <a:gd name="T5" fmla="*/ 0 h 126"/>
                <a:gd name="T6" fmla="*/ 119 w 119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6">
                  <a:moveTo>
                    <a:pt x="119" y="126"/>
                  </a:moveTo>
                  <a:cubicBezTo>
                    <a:pt x="85" y="116"/>
                    <a:pt x="25" y="43"/>
                    <a:pt x="0" y="24"/>
                  </a:cubicBezTo>
                  <a:lnTo>
                    <a:pt x="26" y="0"/>
                  </a:lnTo>
                  <a:cubicBezTo>
                    <a:pt x="43" y="27"/>
                    <a:pt x="111" y="90"/>
                    <a:pt x="119" y="12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100765" y="2860724"/>
              <a:ext cx="77788" cy="30163"/>
            </a:xfrm>
            <a:custGeom>
              <a:avLst/>
              <a:gdLst>
                <a:gd name="T0" fmla="*/ 0 w 156"/>
                <a:gd name="T1" fmla="*/ 54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4"/>
                  </a:moveTo>
                  <a:cubicBezTo>
                    <a:pt x="26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7"/>
                    <a:pt x="35" y="64"/>
                    <a:pt x="0" y="54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3" name="Freeform 39"/>
            <p:cNvSpPr>
              <a:spLocks/>
            </p:cNvSpPr>
            <p:nvPr/>
          </p:nvSpPr>
          <p:spPr bwMode="auto">
            <a:xfrm>
              <a:off x="315078" y="2828974"/>
              <a:ext cx="23813" cy="304800"/>
            </a:xfrm>
            <a:custGeom>
              <a:avLst/>
              <a:gdLst>
                <a:gd name="T0" fmla="*/ 9 w 49"/>
                <a:gd name="T1" fmla="*/ 0 h 625"/>
                <a:gd name="T2" fmla="*/ 41 w 49"/>
                <a:gd name="T3" fmla="*/ 0 h 625"/>
                <a:gd name="T4" fmla="*/ 49 w 49"/>
                <a:gd name="T5" fmla="*/ 625 h 625"/>
                <a:gd name="T6" fmla="*/ 0 w 49"/>
                <a:gd name="T7" fmla="*/ 625 h 625"/>
                <a:gd name="T8" fmla="*/ 9 w 49"/>
                <a:gd name="T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25">
                  <a:moveTo>
                    <a:pt x="9" y="0"/>
                  </a:moveTo>
                  <a:lnTo>
                    <a:pt x="41" y="0"/>
                  </a:lnTo>
                  <a:lnTo>
                    <a:pt x="49" y="625"/>
                  </a:lnTo>
                  <a:lnTo>
                    <a:pt x="0" y="6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450015" y="2892474"/>
              <a:ext cx="12700" cy="174625"/>
            </a:xfrm>
            <a:custGeom>
              <a:avLst/>
              <a:gdLst>
                <a:gd name="T0" fmla="*/ 4 w 27"/>
                <a:gd name="T1" fmla="*/ 0 h 356"/>
                <a:gd name="T2" fmla="*/ 23 w 27"/>
                <a:gd name="T3" fmla="*/ 0 h 356"/>
                <a:gd name="T4" fmla="*/ 27 w 27"/>
                <a:gd name="T5" fmla="*/ 356 h 356"/>
                <a:gd name="T6" fmla="*/ 0 w 27"/>
                <a:gd name="T7" fmla="*/ 356 h 356"/>
                <a:gd name="T8" fmla="*/ 4 w 27"/>
                <a:gd name="T9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6">
                  <a:moveTo>
                    <a:pt x="4" y="0"/>
                  </a:moveTo>
                  <a:lnTo>
                    <a:pt x="23" y="0"/>
                  </a:lnTo>
                  <a:lnTo>
                    <a:pt x="27" y="356"/>
                  </a:lnTo>
                  <a:lnTo>
                    <a:pt x="0" y="35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5" name="Freeform 41"/>
            <p:cNvSpPr>
              <a:spLocks/>
            </p:cNvSpPr>
            <p:nvPr/>
          </p:nvSpPr>
          <p:spPr bwMode="auto">
            <a:xfrm>
              <a:off x="176965" y="2887712"/>
              <a:ext cx="15875" cy="206375"/>
            </a:xfrm>
            <a:custGeom>
              <a:avLst/>
              <a:gdLst>
                <a:gd name="T0" fmla="*/ 6 w 33"/>
                <a:gd name="T1" fmla="*/ 0 h 421"/>
                <a:gd name="T2" fmla="*/ 28 w 33"/>
                <a:gd name="T3" fmla="*/ 0 h 421"/>
                <a:gd name="T4" fmla="*/ 33 w 33"/>
                <a:gd name="T5" fmla="*/ 421 h 421"/>
                <a:gd name="T6" fmla="*/ 0 w 33"/>
                <a:gd name="T7" fmla="*/ 421 h 421"/>
                <a:gd name="T8" fmla="*/ 6 w 33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21">
                  <a:moveTo>
                    <a:pt x="6" y="0"/>
                  </a:moveTo>
                  <a:lnTo>
                    <a:pt x="28" y="0"/>
                  </a:lnTo>
                  <a:lnTo>
                    <a:pt x="33" y="421"/>
                  </a:lnTo>
                  <a:lnTo>
                    <a:pt x="0" y="42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90" name="Freeform 11"/>
          <p:cNvSpPr>
            <a:spLocks/>
          </p:cNvSpPr>
          <p:nvPr/>
        </p:nvSpPr>
        <p:spPr bwMode="auto">
          <a:xfrm>
            <a:off x="635085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LN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WIES</a:t>
            </a:r>
            <a:r>
              <a:rPr lang="de-AT" sz="2800" dirty="0"/>
              <a:t> </a:t>
            </a:r>
            <a:r>
              <a:rPr lang="de-AT" sz="2000" dirty="0"/>
              <a:t>– Wechsel im eigentlichen </a:t>
            </a:r>
            <a:r>
              <a:rPr lang="de-AT" sz="2000" dirty="0" smtClean="0"/>
              <a:t>Sinn (</a:t>
            </a:r>
            <a:r>
              <a:rPr lang="de-AT" sz="2000" dirty="0"/>
              <a:t>1/10)</a:t>
            </a: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944200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106" name="Freeform 11"/>
          <p:cNvSpPr>
            <a:spLocks/>
          </p:cNvSpPr>
          <p:nvPr/>
        </p:nvSpPr>
        <p:spPr bwMode="auto">
          <a:xfrm>
            <a:off x="7379128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grpSp>
        <p:nvGrpSpPr>
          <p:cNvPr id="58" name="Group 15"/>
          <p:cNvGrpSpPr>
            <a:grpSpLocks noChangeAspect="1"/>
          </p:cNvGrpSpPr>
          <p:nvPr/>
        </p:nvGrpSpPr>
        <p:grpSpPr bwMode="auto">
          <a:xfrm>
            <a:off x="4491375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9" name="Freeform 11"/>
          <p:cNvSpPr>
            <a:spLocks/>
          </p:cNvSpPr>
          <p:nvPr/>
        </p:nvSpPr>
        <p:spPr bwMode="auto">
          <a:xfrm>
            <a:off x="4030975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2" name="Gefaltete Ecke 1"/>
          <p:cNvSpPr/>
          <p:nvPr/>
        </p:nvSpPr>
        <p:spPr>
          <a:xfrm rot="21400367">
            <a:off x="271376" y="2542214"/>
            <a:ext cx="2660590" cy="2088232"/>
          </a:xfrm>
          <a:prstGeom prst="foldedCorne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Start ohne abgeschlossener ZPID oder BINKUN möglich</a:t>
            </a:r>
            <a:endParaRPr lang="de-AT" dirty="0"/>
          </a:p>
        </p:txBody>
      </p:sp>
      <p:sp>
        <p:nvSpPr>
          <p:cNvPr id="69" name="Diagonaler Streifen 68"/>
          <p:cNvSpPr/>
          <p:nvPr/>
        </p:nvSpPr>
        <p:spPr>
          <a:xfrm rot="5240098">
            <a:off x="2145611" y="2483701"/>
            <a:ext cx="743938" cy="74385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NEU</a:t>
            </a:r>
            <a:endParaRPr lang="de-AT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4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7164287" y="1724399"/>
            <a:ext cx="197942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8" name="Rechteck 87"/>
          <p:cNvSpPr/>
          <p:nvPr/>
        </p:nvSpPr>
        <p:spPr>
          <a:xfrm>
            <a:off x="-1" y="1724400"/>
            <a:ext cx="1980000" cy="455742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Rechteck 56"/>
          <p:cNvSpPr/>
          <p:nvPr/>
        </p:nvSpPr>
        <p:spPr>
          <a:xfrm>
            <a:off x="3600112" y="1724399"/>
            <a:ext cx="1980000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9" name="Gruppieren 88"/>
          <p:cNvGrpSpPr/>
          <p:nvPr/>
        </p:nvGrpSpPr>
        <p:grpSpPr>
          <a:xfrm>
            <a:off x="85292" y="888811"/>
            <a:ext cx="837650" cy="904786"/>
            <a:chOff x="100765" y="2684512"/>
            <a:chExt cx="415926" cy="449262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glow rad="63500">
              <a:srgbClr val="92D050">
                <a:alpha val="20000"/>
              </a:srgb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1" name="Freeform 27"/>
            <p:cNvSpPr>
              <a:spLocks/>
            </p:cNvSpPr>
            <p:nvPr/>
          </p:nvSpPr>
          <p:spPr bwMode="auto">
            <a:xfrm>
              <a:off x="315078" y="2792462"/>
              <a:ext cx="23813" cy="22225"/>
            </a:xfrm>
            <a:custGeom>
              <a:avLst/>
              <a:gdLst>
                <a:gd name="T0" fmla="*/ 43 w 46"/>
                <a:gd name="T1" fmla="*/ 19 h 46"/>
                <a:gd name="T2" fmla="*/ 27 w 46"/>
                <a:gd name="T3" fmla="*/ 44 h 46"/>
                <a:gd name="T4" fmla="*/ 2 w 46"/>
                <a:gd name="T5" fmla="*/ 28 h 46"/>
                <a:gd name="T6" fmla="*/ 18 w 46"/>
                <a:gd name="T7" fmla="*/ 3 h 46"/>
                <a:gd name="T8" fmla="*/ 43 w 46"/>
                <a:gd name="T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9"/>
                  </a:moveTo>
                  <a:cubicBezTo>
                    <a:pt x="46" y="30"/>
                    <a:pt x="38" y="41"/>
                    <a:pt x="27" y="44"/>
                  </a:cubicBezTo>
                  <a:cubicBezTo>
                    <a:pt x="16" y="46"/>
                    <a:pt x="5" y="39"/>
                    <a:pt x="2" y="28"/>
                  </a:cubicBezTo>
                  <a:cubicBezTo>
                    <a:pt x="0" y="16"/>
                    <a:pt x="7" y="5"/>
                    <a:pt x="18" y="3"/>
                  </a:cubicBezTo>
                  <a:cubicBezTo>
                    <a:pt x="30" y="0"/>
                    <a:pt x="41" y="8"/>
                    <a:pt x="43" y="19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2" name="Freeform 28"/>
            <p:cNvSpPr>
              <a:spLocks/>
            </p:cNvSpPr>
            <p:nvPr/>
          </p:nvSpPr>
          <p:spPr bwMode="auto">
            <a:xfrm>
              <a:off x="292853" y="2684512"/>
              <a:ext cx="42863" cy="106363"/>
            </a:xfrm>
            <a:custGeom>
              <a:avLst/>
              <a:gdLst>
                <a:gd name="T0" fmla="*/ 16 w 87"/>
                <a:gd name="T1" fmla="*/ 0 h 220"/>
                <a:gd name="T2" fmla="*/ 87 w 87"/>
                <a:gd name="T3" fmla="*/ 209 h 220"/>
                <a:gd name="T4" fmla="*/ 38 w 87"/>
                <a:gd name="T5" fmla="*/ 220 h 220"/>
                <a:gd name="T6" fmla="*/ 16 w 87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220">
                  <a:moveTo>
                    <a:pt x="16" y="0"/>
                  </a:moveTo>
                  <a:cubicBezTo>
                    <a:pt x="50" y="37"/>
                    <a:pt x="69" y="168"/>
                    <a:pt x="87" y="209"/>
                  </a:cubicBezTo>
                  <a:lnTo>
                    <a:pt x="38" y="220"/>
                  </a:lnTo>
                  <a:cubicBezTo>
                    <a:pt x="37" y="175"/>
                    <a:pt x="0" y="50"/>
                    <a:pt x="16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337303" y="2795637"/>
              <a:ext cx="104775" cy="49213"/>
            </a:xfrm>
            <a:custGeom>
              <a:avLst/>
              <a:gdLst>
                <a:gd name="T0" fmla="*/ 216 w 216"/>
                <a:gd name="T1" fmla="*/ 91 h 101"/>
                <a:gd name="T2" fmla="*/ 0 w 216"/>
                <a:gd name="T3" fmla="*/ 48 h 101"/>
                <a:gd name="T4" fmla="*/ 16 w 216"/>
                <a:gd name="T5" fmla="*/ 0 h 101"/>
                <a:gd name="T6" fmla="*/ 216 w 216"/>
                <a:gd name="T7" fmla="*/ 9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1">
                  <a:moveTo>
                    <a:pt x="216" y="91"/>
                  </a:moveTo>
                  <a:cubicBezTo>
                    <a:pt x="168" y="101"/>
                    <a:pt x="45" y="53"/>
                    <a:pt x="0" y="48"/>
                  </a:cubicBezTo>
                  <a:lnTo>
                    <a:pt x="16" y="0"/>
                  </a:lnTo>
                  <a:cubicBezTo>
                    <a:pt x="55" y="21"/>
                    <a:pt x="182" y="53"/>
                    <a:pt x="216" y="9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auto">
            <a:xfrm>
              <a:off x="235703" y="2803574"/>
              <a:ext cx="87313" cy="82550"/>
            </a:xfrm>
            <a:custGeom>
              <a:avLst/>
              <a:gdLst>
                <a:gd name="T0" fmla="*/ 0 w 178"/>
                <a:gd name="T1" fmla="*/ 166 h 166"/>
                <a:gd name="T2" fmla="*/ 144 w 178"/>
                <a:gd name="T3" fmla="*/ 0 h 166"/>
                <a:gd name="T4" fmla="*/ 178 w 178"/>
                <a:gd name="T5" fmla="*/ 36 h 166"/>
                <a:gd name="T6" fmla="*/ 0 w 178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0" y="166"/>
                  </a:moveTo>
                  <a:cubicBezTo>
                    <a:pt x="14" y="119"/>
                    <a:pt x="117" y="36"/>
                    <a:pt x="144" y="0"/>
                  </a:cubicBezTo>
                  <a:lnTo>
                    <a:pt x="178" y="36"/>
                  </a:lnTo>
                  <a:cubicBezTo>
                    <a:pt x="140" y="60"/>
                    <a:pt x="50" y="155"/>
                    <a:pt x="0" y="16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5" name="Freeform 31"/>
            <p:cNvSpPr>
              <a:spLocks/>
            </p:cNvSpPr>
            <p:nvPr/>
          </p:nvSpPr>
          <p:spPr bwMode="auto">
            <a:xfrm>
              <a:off x="448428" y="2865487"/>
              <a:ext cx="17463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3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9"/>
                    <a:pt x="0" y="20"/>
                    <a:pt x="2" y="12"/>
                  </a:cubicBezTo>
                  <a:cubicBezTo>
                    <a:pt x="5" y="5"/>
                    <a:pt x="13" y="0"/>
                    <a:pt x="21" y="3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451603" y="2790874"/>
              <a:ext cx="34925" cy="74613"/>
            </a:xfrm>
            <a:custGeom>
              <a:avLst/>
              <a:gdLst>
                <a:gd name="T0" fmla="*/ 63 w 71"/>
                <a:gd name="T1" fmla="*/ 0 h 154"/>
                <a:gd name="T2" fmla="*/ 34 w 71"/>
                <a:gd name="T3" fmla="*/ 154 h 154"/>
                <a:gd name="T4" fmla="*/ 0 w 71"/>
                <a:gd name="T5" fmla="*/ 144 h 154"/>
                <a:gd name="T6" fmla="*/ 63 w 71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4">
                  <a:moveTo>
                    <a:pt x="63" y="0"/>
                  </a:moveTo>
                  <a:cubicBezTo>
                    <a:pt x="71" y="35"/>
                    <a:pt x="38" y="123"/>
                    <a:pt x="34" y="154"/>
                  </a:cubicBezTo>
                  <a:lnTo>
                    <a:pt x="0" y="144"/>
                  </a:lnTo>
                  <a:cubicBezTo>
                    <a:pt x="15" y="116"/>
                    <a:pt x="36" y="25"/>
                    <a:pt x="63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>
              <a:off x="457953" y="2875012"/>
              <a:ext cx="58738" cy="61913"/>
            </a:xfrm>
            <a:custGeom>
              <a:avLst/>
              <a:gdLst>
                <a:gd name="T0" fmla="*/ 119 w 119"/>
                <a:gd name="T1" fmla="*/ 127 h 127"/>
                <a:gd name="T2" fmla="*/ 0 w 119"/>
                <a:gd name="T3" fmla="*/ 24 h 127"/>
                <a:gd name="T4" fmla="*/ 27 w 119"/>
                <a:gd name="T5" fmla="*/ 0 h 127"/>
                <a:gd name="T6" fmla="*/ 119 w 119"/>
                <a:gd name="T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7">
                  <a:moveTo>
                    <a:pt x="119" y="127"/>
                  </a:moveTo>
                  <a:cubicBezTo>
                    <a:pt x="85" y="117"/>
                    <a:pt x="26" y="43"/>
                    <a:pt x="0" y="24"/>
                  </a:cubicBezTo>
                  <a:lnTo>
                    <a:pt x="27" y="0"/>
                  </a:lnTo>
                  <a:cubicBezTo>
                    <a:pt x="44" y="27"/>
                    <a:pt x="111" y="91"/>
                    <a:pt x="119" y="127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372228" y="2867074"/>
              <a:ext cx="76200" cy="31750"/>
            </a:xfrm>
            <a:custGeom>
              <a:avLst/>
              <a:gdLst>
                <a:gd name="T0" fmla="*/ 0 w 156"/>
                <a:gd name="T1" fmla="*/ 53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3"/>
                  </a:moveTo>
                  <a:cubicBezTo>
                    <a:pt x="25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6"/>
                    <a:pt x="35" y="64"/>
                    <a:pt x="0" y="53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178553" y="2859137"/>
              <a:ext cx="15875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2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8"/>
                    <a:pt x="0" y="20"/>
                    <a:pt x="2" y="12"/>
                  </a:cubicBezTo>
                  <a:cubicBezTo>
                    <a:pt x="5" y="5"/>
                    <a:pt x="13" y="0"/>
                    <a:pt x="21" y="2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181728" y="2782937"/>
              <a:ext cx="33338" cy="76200"/>
            </a:xfrm>
            <a:custGeom>
              <a:avLst/>
              <a:gdLst>
                <a:gd name="T0" fmla="*/ 62 w 70"/>
                <a:gd name="T1" fmla="*/ 0 h 154"/>
                <a:gd name="T2" fmla="*/ 34 w 70"/>
                <a:gd name="T3" fmla="*/ 154 h 154"/>
                <a:gd name="T4" fmla="*/ 0 w 70"/>
                <a:gd name="T5" fmla="*/ 144 h 154"/>
                <a:gd name="T6" fmla="*/ 62 w 70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54">
                  <a:moveTo>
                    <a:pt x="62" y="0"/>
                  </a:moveTo>
                  <a:cubicBezTo>
                    <a:pt x="70" y="34"/>
                    <a:pt x="37" y="122"/>
                    <a:pt x="34" y="154"/>
                  </a:cubicBezTo>
                  <a:lnTo>
                    <a:pt x="0" y="144"/>
                  </a:lnTo>
                  <a:cubicBezTo>
                    <a:pt x="15" y="115"/>
                    <a:pt x="35" y="25"/>
                    <a:pt x="62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188078" y="2868662"/>
              <a:ext cx="57150" cy="61913"/>
            </a:xfrm>
            <a:custGeom>
              <a:avLst/>
              <a:gdLst>
                <a:gd name="T0" fmla="*/ 119 w 119"/>
                <a:gd name="T1" fmla="*/ 126 h 126"/>
                <a:gd name="T2" fmla="*/ 0 w 119"/>
                <a:gd name="T3" fmla="*/ 24 h 126"/>
                <a:gd name="T4" fmla="*/ 26 w 119"/>
                <a:gd name="T5" fmla="*/ 0 h 126"/>
                <a:gd name="T6" fmla="*/ 119 w 119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6">
                  <a:moveTo>
                    <a:pt x="119" y="126"/>
                  </a:moveTo>
                  <a:cubicBezTo>
                    <a:pt x="85" y="116"/>
                    <a:pt x="25" y="43"/>
                    <a:pt x="0" y="24"/>
                  </a:cubicBezTo>
                  <a:lnTo>
                    <a:pt x="26" y="0"/>
                  </a:lnTo>
                  <a:cubicBezTo>
                    <a:pt x="43" y="27"/>
                    <a:pt x="111" y="90"/>
                    <a:pt x="119" y="12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100765" y="2860724"/>
              <a:ext cx="77788" cy="30163"/>
            </a:xfrm>
            <a:custGeom>
              <a:avLst/>
              <a:gdLst>
                <a:gd name="T0" fmla="*/ 0 w 156"/>
                <a:gd name="T1" fmla="*/ 54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4"/>
                  </a:moveTo>
                  <a:cubicBezTo>
                    <a:pt x="26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7"/>
                    <a:pt x="35" y="64"/>
                    <a:pt x="0" y="54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3" name="Freeform 39"/>
            <p:cNvSpPr>
              <a:spLocks/>
            </p:cNvSpPr>
            <p:nvPr/>
          </p:nvSpPr>
          <p:spPr bwMode="auto">
            <a:xfrm>
              <a:off x="315078" y="2828974"/>
              <a:ext cx="23813" cy="304800"/>
            </a:xfrm>
            <a:custGeom>
              <a:avLst/>
              <a:gdLst>
                <a:gd name="T0" fmla="*/ 9 w 49"/>
                <a:gd name="T1" fmla="*/ 0 h 625"/>
                <a:gd name="T2" fmla="*/ 41 w 49"/>
                <a:gd name="T3" fmla="*/ 0 h 625"/>
                <a:gd name="T4" fmla="*/ 49 w 49"/>
                <a:gd name="T5" fmla="*/ 625 h 625"/>
                <a:gd name="T6" fmla="*/ 0 w 49"/>
                <a:gd name="T7" fmla="*/ 625 h 625"/>
                <a:gd name="T8" fmla="*/ 9 w 49"/>
                <a:gd name="T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25">
                  <a:moveTo>
                    <a:pt x="9" y="0"/>
                  </a:moveTo>
                  <a:lnTo>
                    <a:pt x="41" y="0"/>
                  </a:lnTo>
                  <a:lnTo>
                    <a:pt x="49" y="625"/>
                  </a:lnTo>
                  <a:lnTo>
                    <a:pt x="0" y="6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450015" y="2892474"/>
              <a:ext cx="12700" cy="174625"/>
            </a:xfrm>
            <a:custGeom>
              <a:avLst/>
              <a:gdLst>
                <a:gd name="T0" fmla="*/ 4 w 27"/>
                <a:gd name="T1" fmla="*/ 0 h 356"/>
                <a:gd name="T2" fmla="*/ 23 w 27"/>
                <a:gd name="T3" fmla="*/ 0 h 356"/>
                <a:gd name="T4" fmla="*/ 27 w 27"/>
                <a:gd name="T5" fmla="*/ 356 h 356"/>
                <a:gd name="T6" fmla="*/ 0 w 27"/>
                <a:gd name="T7" fmla="*/ 356 h 356"/>
                <a:gd name="T8" fmla="*/ 4 w 27"/>
                <a:gd name="T9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6">
                  <a:moveTo>
                    <a:pt x="4" y="0"/>
                  </a:moveTo>
                  <a:lnTo>
                    <a:pt x="23" y="0"/>
                  </a:lnTo>
                  <a:lnTo>
                    <a:pt x="27" y="356"/>
                  </a:lnTo>
                  <a:lnTo>
                    <a:pt x="0" y="35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5" name="Freeform 41"/>
            <p:cNvSpPr>
              <a:spLocks/>
            </p:cNvSpPr>
            <p:nvPr/>
          </p:nvSpPr>
          <p:spPr bwMode="auto">
            <a:xfrm>
              <a:off x="176965" y="2887712"/>
              <a:ext cx="15875" cy="206375"/>
            </a:xfrm>
            <a:custGeom>
              <a:avLst/>
              <a:gdLst>
                <a:gd name="T0" fmla="*/ 6 w 33"/>
                <a:gd name="T1" fmla="*/ 0 h 421"/>
                <a:gd name="T2" fmla="*/ 28 w 33"/>
                <a:gd name="T3" fmla="*/ 0 h 421"/>
                <a:gd name="T4" fmla="*/ 33 w 33"/>
                <a:gd name="T5" fmla="*/ 421 h 421"/>
                <a:gd name="T6" fmla="*/ 0 w 33"/>
                <a:gd name="T7" fmla="*/ 421 h 421"/>
                <a:gd name="T8" fmla="*/ 6 w 33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21">
                  <a:moveTo>
                    <a:pt x="6" y="0"/>
                  </a:moveTo>
                  <a:lnTo>
                    <a:pt x="28" y="0"/>
                  </a:lnTo>
                  <a:lnTo>
                    <a:pt x="33" y="421"/>
                  </a:lnTo>
                  <a:lnTo>
                    <a:pt x="0" y="42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90" name="Freeform 11"/>
          <p:cNvSpPr>
            <a:spLocks/>
          </p:cNvSpPr>
          <p:nvPr/>
        </p:nvSpPr>
        <p:spPr bwMode="auto">
          <a:xfrm>
            <a:off x="635085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LN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WIES</a:t>
            </a:r>
            <a:r>
              <a:rPr lang="de-AT" sz="2800" dirty="0"/>
              <a:t> </a:t>
            </a:r>
            <a:r>
              <a:rPr lang="de-AT" sz="2000" dirty="0"/>
              <a:t>– Wechsel im eigentlichen </a:t>
            </a:r>
            <a:r>
              <a:rPr lang="de-AT" sz="2000" dirty="0" smtClean="0"/>
              <a:t>Sinn </a:t>
            </a:r>
            <a:r>
              <a:rPr lang="de-AT" sz="2000" dirty="0"/>
              <a:t>(2/10)</a:t>
            </a: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944200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1619672" y="1916832"/>
            <a:ext cx="2117144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&lt;ANFRAGE_WIES&gt;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379128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grpSp>
        <p:nvGrpSpPr>
          <p:cNvPr id="58" name="Group 15"/>
          <p:cNvGrpSpPr>
            <a:grpSpLocks noChangeAspect="1"/>
          </p:cNvGrpSpPr>
          <p:nvPr/>
        </p:nvGrpSpPr>
        <p:grpSpPr bwMode="auto">
          <a:xfrm>
            <a:off x="4491375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9" name="Freeform 11"/>
          <p:cNvSpPr>
            <a:spLocks/>
          </p:cNvSpPr>
          <p:nvPr/>
        </p:nvSpPr>
        <p:spPr bwMode="auto">
          <a:xfrm>
            <a:off x="4030975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83" name="Abgerundetes Rechteck 82"/>
          <p:cNvSpPr/>
          <p:nvPr/>
        </p:nvSpPr>
        <p:spPr>
          <a:xfrm>
            <a:off x="132284" y="2828099"/>
            <a:ext cx="6140619" cy="3168352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>
                <a:solidFill>
                  <a:schemeClr val="tx1"/>
                </a:solidFill>
              </a:rPr>
              <a:t>&lt;</a:t>
            </a:r>
            <a:r>
              <a:rPr lang="de-AT" sz="2000" dirty="0" smtClean="0">
                <a:solidFill>
                  <a:schemeClr val="tx1"/>
                </a:solidFill>
              </a:rPr>
              <a:t>ANFRAGE_WIES&gt;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„Wechseldatensatz“</a:t>
            </a:r>
          </a:p>
        </p:txBody>
      </p:sp>
      <p:graphicFrame>
        <p:nvGraphicFramePr>
          <p:cNvPr id="84" name="Tabel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349270"/>
              </p:ext>
            </p:extLst>
          </p:nvPr>
        </p:nvGraphicFramePr>
        <p:xfrm>
          <a:off x="314809" y="3562499"/>
          <a:ext cx="2443844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3844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Netzrechnungsempfänger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>
                          <a:solidFill>
                            <a:schemeClr val="tx1"/>
                          </a:solidFill>
                        </a:rPr>
                        <a:t>Vollmachts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-ID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Bilanzgruppe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Gewünschtes Wechseldatum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5" name="Tabel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24762"/>
              </p:ext>
            </p:extLst>
          </p:nvPr>
        </p:nvGraphicFramePr>
        <p:xfrm>
          <a:off x="3069710" y="3565684"/>
          <a:ext cx="266047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047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6" name="Diagonaler Streifen 85"/>
          <p:cNvSpPr/>
          <p:nvPr/>
        </p:nvSpPr>
        <p:spPr>
          <a:xfrm rot="5400000">
            <a:off x="2469901" y="5072526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87" name="Diagonaler Streifen 86"/>
          <p:cNvSpPr/>
          <p:nvPr/>
        </p:nvSpPr>
        <p:spPr>
          <a:xfrm rot="5400000">
            <a:off x="5448641" y="4784492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108" name="Diagonaler Streifen 107"/>
          <p:cNvSpPr/>
          <p:nvPr/>
        </p:nvSpPr>
        <p:spPr>
          <a:xfrm rot="5400000">
            <a:off x="5438316" y="5107429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109" name="Diagonaler Streifen 108"/>
          <p:cNvSpPr/>
          <p:nvPr/>
        </p:nvSpPr>
        <p:spPr>
          <a:xfrm rot="5400000">
            <a:off x="5438316" y="4496460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110" name="Diagonaler Streifen 109"/>
          <p:cNvSpPr/>
          <p:nvPr/>
        </p:nvSpPr>
        <p:spPr>
          <a:xfrm rot="5400000">
            <a:off x="5448641" y="418368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71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7164287" y="1724399"/>
            <a:ext cx="197942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8" name="Rechteck 87"/>
          <p:cNvSpPr/>
          <p:nvPr/>
        </p:nvSpPr>
        <p:spPr>
          <a:xfrm>
            <a:off x="-1" y="1724400"/>
            <a:ext cx="1980000" cy="455742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Rechteck 56"/>
          <p:cNvSpPr/>
          <p:nvPr/>
        </p:nvSpPr>
        <p:spPr>
          <a:xfrm>
            <a:off x="3600112" y="1724399"/>
            <a:ext cx="1980000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9" name="Gruppieren 88"/>
          <p:cNvGrpSpPr/>
          <p:nvPr/>
        </p:nvGrpSpPr>
        <p:grpSpPr>
          <a:xfrm>
            <a:off x="85292" y="888811"/>
            <a:ext cx="837650" cy="904786"/>
            <a:chOff x="100765" y="2684512"/>
            <a:chExt cx="415926" cy="449262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glow rad="63500">
              <a:srgbClr val="92D050">
                <a:alpha val="20000"/>
              </a:srgb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1" name="Freeform 27"/>
            <p:cNvSpPr>
              <a:spLocks/>
            </p:cNvSpPr>
            <p:nvPr/>
          </p:nvSpPr>
          <p:spPr bwMode="auto">
            <a:xfrm>
              <a:off x="315078" y="2792462"/>
              <a:ext cx="23813" cy="22225"/>
            </a:xfrm>
            <a:custGeom>
              <a:avLst/>
              <a:gdLst>
                <a:gd name="T0" fmla="*/ 43 w 46"/>
                <a:gd name="T1" fmla="*/ 19 h 46"/>
                <a:gd name="T2" fmla="*/ 27 w 46"/>
                <a:gd name="T3" fmla="*/ 44 h 46"/>
                <a:gd name="T4" fmla="*/ 2 w 46"/>
                <a:gd name="T5" fmla="*/ 28 h 46"/>
                <a:gd name="T6" fmla="*/ 18 w 46"/>
                <a:gd name="T7" fmla="*/ 3 h 46"/>
                <a:gd name="T8" fmla="*/ 43 w 46"/>
                <a:gd name="T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9"/>
                  </a:moveTo>
                  <a:cubicBezTo>
                    <a:pt x="46" y="30"/>
                    <a:pt x="38" y="41"/>
                    <a:pt x="27" y="44"/>
                  </a:cubicBezTo>
                  <a:cubicBezTo>
                    <a:pt x="16" y="46"/>
                    <a:pt x="5" y="39"/>
                    <a:pt x="2" y="28"/>
                  </a:cubicBezTo>
                  <a:cubicBezTo>
                    <a:pt x="0" y="16"/>
                    <a:pt x="7" y="5"/>
                    <a:pt x="18" y="3"/>
                  </a:cubicBezTo>
                  <a:cubicBezTo>
                    <a:pt x="30" y="0"/>
                    <a:pt x="41" y="8"/>
                    <a:pt x="43" y="19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2" name="Freeform 28"/>
            <p:cNvSpPr>
              <a:spLocks/>
            </p:cNvSpPr>
            <p:nvPr/>
          </p:nvSpPr>
          <p:spPr bwMode="auto">
            <a:xfrm>
              <a:off x="292853" y="2684512"/>
              <a:ext cx="42863" cy="106363"/>
            </a:xfrm>
            <a:custGeom>
              <a:avLst/>
              <a:gdLst>
                <a:gd name="T0" fmla="*/ 16 w 87"/>
                <a:gd name="T1" fmla="*/ 0 h 220"/>
                <a:gd name="T2" fmla="*/ 87 w 87"/>
                <a:gd name="T3" fmla="*/ 209 h 220"/>
                <a:gd name="T4" fmla="*/ 38 w 87"/>
                <a:gd name="T5" fmla="*/ 220 h 220"/>
                <a:gd name="T6" fmla="*/ 16 w 87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220">
                  <a:moveTo>
                    <a:pt x="16" y="0"/>
                  </a:moveTo>
                  <a:cubicBezTo>
                    <a:pt x="50" y="37"/>
                    <a:pt x="69" y="168"/>
                    <a:pt x="87" y="209"/>
                  </a:cubicBezTo>
                  <a:lnTo>
                    <a:pt x="38" y="220"/>
                  </a:lnTo>
                  <a:cubicBezTo>
                    <a:pt x="37" y="175"/>
                    <a:pt x="0" y="50"/>
                    <a:pt x="16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337303" y="2795637"/>
              <a:ext cx="104775" cy="49213"/>
            </a:xfrm>
            <a:custGeom>
              <a:avLst/>
              <a:gdLst>
                <a:gd name="T0" fmla="*/ 216 w 216"/>
                <a:gd name="T1" fmla="*/ 91 h 101"/>
                <a:gd name="T2" fmla="*/ 0 w 216"/>
                <a:gd name="T3" fmla="*/ 48 h 101"/>
                <a:gd name="T4" fmla="*/ 16 w 216"/>
                <a:gd name="T5" fmla="*/ 0 h 101"/>
                <a:gd name="T6" fmla="*/ 216 w 216"/>
                <a:gd name="T7" fmla="*/ 9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1">
                  <a:moveTo>
                    <a:pt x="216" y="91"/>
                  </a:moveTo>
                  <a:cubicBezTo>
                    <a:pt x="168" y="101"/>
                    <a:pt x="45" y="53"/>
                    <a:pt x="0" y="48"/>
                  </a:cubicBezTo>
                  <a:lnTo>
                    <a:pt x="16" y="0"/>
                  </a:lnTo>
                  <a:cubicBezTo>
                    <a:pt x="55" y="21"/>
                    <a:pt x="182" y="53"/>
                    <a:pt x="216" y="9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auto">
            <a:xfrm>
              <a:off x="235703" y="2803574"/>
              <a:ext cx="87313" cy="82550"/>
            </a:xfrm>
            <a:custGeom>
              <a:avLst/>
              <a:gdLst>
                <a:gd name="T0" fmla="*/ 0 w 178"/>
                <a:gd name="T1" fmla="*/ 166 h 166"/>
                <a:gd name="T2" fmla="*/ 144 w 178"/>
                <a:gd name="T3" fmla="*/ 0 h 166"/>
                <a:gd name="T4" fmla="*/ 178 w 178"/>
                <a:gd name="T5" fmla="*/ 36 h 166"/>
                <a:gd name="T6" fmla="*/ 0 w 178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0" y="166"/>
                  </a:moveTo>
                  <a:cubicBezTo>
                    <a:pt x="14" y="119"/>
                    <a:pt x="117" y="36"/>
                    <a:pt x="144" y="0"/>
                  </a:cubicBezTo>
                  <a:lnTo>
                    <a:pt x="178" y="36"/>
                  </a:lnTo>
                  <a:cubicBezTo>
                    <a:pt x="140" y="60"/>
                    <a:pt x="50" y="155"/>
                    <a:pt x="0" y="16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5" name="Freeform 31"/>
            <p:cNvSpPr>
              <a:spLocks/>
            </p:cNvSpPr>
            <p:nvPr/>
          </p:nvSpPr>
          <p:spPr bwMode="auto">
            <a:xfrm>
              <a:off x="448428" y="2865487"/>
              <a:ext cx="17463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3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9"/>
                    <a:pt x="0" y="20"/>
                    <a:pt x="2" y="12"/>
                  </a:cubicBezTo>
                  <a:cubicBezTo>
                    <a:pt x="5" y="5"/>
                    <a:pt x="13" y="0"/>
                    <a:pt x="21" y="3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451603" y="2790874"/>
              <a:ext cx="34925" cy="74613"/>
            </a:xfrm>
            <a:custGeom>
              <a:avLst/>
              <a:gdLst>
                <a:gd name="T0" fmla="*/ 63 w 71"/>
                <a:gd name="T1" fmla="*/ 0 h 154"/>
                <a:gd name="T2" fmla="*/ 34 w 71"/>
                <a:gd name="T3" fmla="*/ 154 h 154"/>
                <a:gd name="T4" fmla="*/ 0 w 71"/>
                <a:gd name="T5" fmla="*/ 144 h 154"/>
                <a:gd name="T6" fmla="*/ 63 w 71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4">
                  <a:moveTo>
                    <a:pt x="63" y="0"/>
                  </a:moveTo>
                  <a:cubicBezTo>
                    <a:pt x="71" y="35"/>
                    <a:pt x="38" y="123"/>
                    <a:pt x="34" y="154"/>
                  </a:cubicBezTo>
                  <a:lnTo>
                    <a:pt x="0" y="144"/>
                  </a:lnTo>
                  <a:cubicBezTo>
                    <a:pt x="15" y="116"/>
                    <a:pt x="36" y="25"/>
                    <a:pt x="63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>
              <a:off x="457953" y="2875012"/>
              <a:ext cx="58738" cy="61913"/>
            </a:xfrm>
            <a:custGeom>
              <a:avLst/>
              <a:gdLst>
                <a:gd name="T0" fmla="*/ 119 w 119"/>
                <a:gd name="T1" fmla="*/ 127 h 127"/>
                <a:gd name="T2" fmla="*/ 0 w 119"/>
                <a:gd name="T3" fmla="*/ 24 h 127"/>
                <a:gd name="T4" fmla="*/ 27 w 119"/>
                <a:gd name="T5" fmla="*/ 0 h 127"/>
                <a:gd name="T6" fmla="*/ 119 w 119"/>
                <a:gd name="T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7">
                  <a:moveTo>
                    <a:pt x="119" y="127"/>
                  </a:moveTo>
                  <a:cubicBezTo>
                    <a:pt x="85" y="117"/>
                    <a:pt x="26" y="43"/>
                    <a:pt x="0" y="24"/>
                  </a:cubicBezTo>
                  <a:lnTo>
                    <a:pt x="27" y="0"/>
                  </a:lnTo>
                  <a:cubicBezTo>
                    <a:pt x="44" y="27"/>
                    <a:pt x="111" y="91"/>
                    <a:pt x="119" y="127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372228" y="2867074"/>
              <a:ext cx="76200" cy="31750"/>
            </a:xfrm>
            <a:custGeom>
              <a:avLst/>
              <a:gdLst>
                <a:gd name="T0" fmla="*/ 0 w 156"/>
                <a:gd name="T1" fmla="*/ 53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3"/>
                  </a:moveTo>
                  <a:cubicBezTo>
                    <a:pt x="25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6"/>
                    <a:pt x="35" y="64"/>
                    <a:pt x="0" y="53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178553" y="2859137"/>
              <a:ext cx="15875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2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8"/>
                    <a:pt x="0" y="20"/>
                    <a:pt x="2" y="12"/>
                  </a:cubicBezTo>
                  <a:cubicBezTo>
                    <a:pt x="5" y="5"/>
                    <a:pt x="13" y="0"/>
                    <a:pt x="21" y="2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181728" y="2782937"/>
              <a:ext cx="33338" cy="76200"/>
            </a:xfrm>
            <a:custGeom>
              <a:avLst/>
              <a:gdLst>
                <a:gd name="T0" fmla="*/ 62 w 70"/>
                <a:gd name="T1" fmla="*/ 0 h 154"/>
                <a:gd name="T2" fmla="*/ 34 w 70"/>
                <a:gd name="T3" fmla="*/ 154 h 154"/>
                <a:gd name="T4" fmla="*/ 0 w 70"/>
                <a:gd name="T5" fmla="*/ 144 h 154"/>
                <a:gd name="T6" fmla="*/ 62 w 70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54">
                  <a:moveTo>
                    <a:pt x="62" y="0"/>
                  </a:moveTo>
                  <a:cubicBezTo>
                    <a:pt x="70" y="34"/>
                    <a:pt x="37" y="122"/>
                    <a:pt x="34" y="154"/>
                  </a:cubicBezTo>
                  <a:lnTo>
                    <a:pt x="0" y="144"/>
                  </a:lnTo>
                  <a:cubicBezTo>
                    <a:pt x="15" y="115"/>
                    <a:pt x="35" y="25"/>
                    <a:pt x="62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188078" y="2868662"/>
              <a:ext cx="57150" cy="61913"/>
            </a:xfrm>
            <a:custGeom>
              <a:avLst/>
              <a:gdLst>
                <a:gd name="T0" fmla="*/ 119 w 119"/>
                <a:gd name="T1" fmla="*/ 126 h 126"/>
                <a:gd name="T2" fmla="*/ 0 w 119"/>
                <a:gd name="T3" fmla="*/ 24 h 126"/>
                <a:gd name="T4" fmla="*/ 26 w 119"/>
                <a:gd name="T5" fmla="*/ 0 h 126"/>
                <a:gd name="T6" fmla="*/ 119 w 119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6">
                  <a:moveTo>
                    <a:pt x="119" y="126"/>
                  </a:moveTo>
                  <a:cubicBezTo>
                    <a:pt x="85" y="116"/>
                    <a:pt x="25" y="43"/>
                    <a:pt x="0" y="24"/>
                  </a:cubicBezTo>
                  <a:lnTo>
                    <a:pt x="26" y="0"/>
                  </a:lnTo>
                  <a:cubicBezTo>
                    <a:pt x="43" y="27"/>
                    <a:pt x="111" y="90"/>
                    <a:pt x="119" y="12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100765" y="2860724"/>
              <a:ext cx="77788" cy="30163"/>
            </a:xfrm>
            <a:custGeom>
              <a:avLst/>
              <a:gdLst>
                <a:gd name="T0" fmla="*/ 0 w 156"/>
                <a:gd name="T1" fmla="*/ 54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4"/>
                  </a:moveTo>
                  <a:cubicBezTo>
                    <a:pt x="26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7"/>
                    <a:pt x="35" y="64"/>
                    <a:pt x="0" y="54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3" name="Freeform 39"/>
            <p:cNvSpPr>
              <a:spLocks/>
            </p:cNvSpPr>
            <p:nvPr/>
          </p:nvSpPr>
          <p:spPr bwMode="auto">
            <a:xfrm>
              <a:off x="315078" y="2828974"/>
              <a:ext cx="23813" cy="304800"/>
            </a:xfrm>
            <a:custGeom>
              <a:avLst/>
              <a:gdLst>
                <a:gd name="T0" fmla="*/ 9 w 49"/>
                <a:gd name="T1" fmla="*/ 0 h 625"/>
                <a:gd name="T2" fmla="*/ 41 w 49"/>
                <a:gd name="T3" fmla="*/ 0 h 625"/>
                <a:gd name="T4" fmla="*/ 49 w 49"/>
                <a:gd name="T5" fmla="*/ 625 h 625"/>
                <a:gd name="T6" fmla="*/ 0 w 49"/>
                <a:gd name="T7" fmla="*/ 625 h 625"/>
                <a:gd name="T8" fmla="*/ 9 w 49"/>
                <a:gd name="T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25">
                  <a:moveTo>
                    <a:pt x="9" y="0"/>
                  </a:moveTo>
                  <a:lnTo>
                    <a:pt x="41" y="0"/>
                  </a:lnTo>
                  <a:lnTo>
                    <a:pt x="49" y="625"/>
                  </a:lnTo>
                  <a:lnTo>
                    <a:pt x="0" y="6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450015" y="2892474"/>
              <a:ext cx="12700" cy="174625"/>
            </a:xfrm>
            <a:custGeom>
              <a:avLst/>
              <a:gdLst>
                <a:gd name="T0" fmla="*/ 4 w 27"/>
                <a:gd name="T1" fmla="*/ 0 h 356"/>
                <a:gd name="T2" fmla="*/ 23 w 27"/>
                <a:gd name="T3" fmla="*/ 0 h 356"/>
                <a:gd name="T4" fmla="*/ 27 w 27"/>
                <a:gd name="T5" fmla="*/ 356 h 356"/>
                <a:gd name="T6" fmla="*/ 0 w 27"/>
                <a:gd name="T7" fmla="*/ 356 h 356"/>
                <a:gd name="T8" fmla="*/ 4 w 27"/>
                <a:gd name="T9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6">
                  <a:moveTo>
                    <a:pt x="4" y="0"/>
                  </a:moveTo>
                  <a:lnTo>
                    <a:pt x="23" y="0"/>
                  </a:lnTo>
                  <a:lnTo>
                    <a:pt x="27" y="356"/>
                  </a:lnTo>
                  <a:lnTo>
                    <a:pt x="0" y="35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5" name="Freeform 41"/>
            <p:cNvSpPr>
              <a:spLocks/>
            </p:cNvSpPr>
            <p:nvPr/>
          </p:nvSpPr>
          <p:spPr bwMode="auto">
            <a:xfrm>
              <a:off x="176965" y="2887712"/>
              <a:ext cx="15875" cy="206375"/>
            </a:xfrm>
            <a:custGeom>
              <a:avLst/>
              <a:gdLst>
                <a:gd name="T0" fmla="*/ 6 w 33"/>
                <a:gd name="T1" fmla="*/ 0 h 421"/>
                <a:gd name="T2" fmla="*/ 28 w 33"/>
                <a:gd name="T3" fmla="*/ 0 h 421"/>
                <a:gd name="T4" fmla="*/ 33 w 33"/>
                <a:gd name="T5" fmla="*/ 421 h 421"/>
                <a:gd name="T6" fmla="*/ 0 w 33"/>
                <a:gd name="T7" fmla="*/ 421 h 421"/>
                <a:gd name="T8" fmla="*/ 6 w 33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21">
                  <a:moveTo>
                    <a:pt x="6" y="0"/>
                  </a:moveTo>
                  <a:lnTo>
                    <a:pt x="28" y="0"/>
                  </a:lnTo>
                  <a:lnTo>
                    <a:pt x="33" y="421"/>
                  </a:lnTo>
                  <a:lnTo>
                    <a:pt x="0" y="42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90" name="Freeform 11"/>
          <p:cNvSpPr>
            <a:spLocks/>
          </p:cNvSpPr>
          <p:nvPr/>
        </p:nvSpPr>
        <p:spPr bwMode="auto">
          <a:xfrm>
            <a:off x="635085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LN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WIES</a:t>
            </a:r>
            <a:r>
              <a:rPr lang="de-AT" sz="2800" dirty="0"/>
              <a:t> </a:t>
            </a:r>
            <a:r>
              <a:rPr lang="de-AT" sz="2000" dirty="0"/>
              <a:t>– Wechsel im eigentlichen </a:t>
            </a:r>
            <a:r>
              <a:rPr lang="de-AT" sz="2000" dirty="0" smtClean="0"/>
              <a:t>Sinn </a:t>
            </a:r>
            <a:r>
              <a:rPr lang="de-AT" sz="2000" dirty="0"/>
              <a:t>(3/10)</a:t>
            </a: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944200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1619672" y="1916832"/>
            <a:ext cx="2117144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&lt;ANFRAGE_WIES&gt;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379128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7" name="Flussdiagramm: Prozess 76"/>
          <p:cNvSpPr/>
          <p:nvPr/>
        </p:nvSpPr>
        <p:spPr>
          <a:xfrm>
            <a:off x="3676557" y="2273191"/>
            <a:ext cx="1764196" cy="2070299"/>
          </a:xfrm>
          <a:prstGeom prst="flowChart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58" name="Group 15"/>
          <p:cNvGrpSpPr>
            <a:grpSpLocks noChangeAspect="1"/>
          </p:cNvGrpSpPr>
          <p:nvPr/>
        </p:nvGrpSpPr>
        <p:grpSpPr bwMode="auto">
          <a:xfrm>
            <a:off x="4491375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9" name="Freeform 11"/>
          <p:cNvSpPr>
            <a:spLocks/>
          </p:cNvSpPr>
          <p:nvPr/>
        </p:nvSpPr>
        <p:spPr bwMode="auto">
          <a:xfrm>
            <a:off x="4030975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9" name="Pfeil nach rechts 68"/>
          <p:cNvSpPr/>
          <p:nvPr/>
        </p:nvSpPr>
        <p:spPr>
          <a:xfrm flipH="1">
            <a:off x="1535067" y="2601540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rgbClr val="ACABAC">
                  <a:tint val="66000"/>
                  <a:satMod val="160000"/>
                </a:srgbClr>
              </a:gs>
              <a:gs pos="50000">
                <a:srgbClr val="ACABAC">
                  <a:tint val="44500"/>
                  <a:satMod val="160000"/>
                </a:srgbClr>
              </a:gs>
              <a:gs pos="100000">
                <a:srgbClr val="ACABAC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&lt;FEHLER_WIES&gt;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grpSp>
        <p:nvGrpSpPr>
          <p:cNvPr id="78" name="Gruppieren 77"/>
          <p:cNvGrpSpPr/>
          <p:nvPr/>
        </p:nvGrpSpPr>
        <p:grpSpPr>
          <a:xfrm>
            <a:off x="5030822" y="1974098"/>
            <a:ext cx="830806" cy="725584"/>
            <a:chOff x="8194517" y="2841875"/>
            <a:chExt cx="830806" cy="725584"/>
          </a:xfrm>
          <a:solidFill>
            <a:schemeClr val="accent1"/>
          </a:solidFill>
        </p:grpSpPr>
        <p:sp>
          <p:nvSpPr>
            <p:cNvPr id="79" name="Ellipse 78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80" name="Grafik 79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81" name="Textfeld 80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72h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83" name="Abgerundetes Rechteck 82"/>
          <p:cNvSpPr/>
          <p:nvPr/>
        </p:nvSpPr>
        <p:spPr>
          <a:xfrm>
            <a:off x="2030731" y="2740202"/>
            <a:ext cx="5613015" cy="2728078"/>
          </a:xfrm>
          <a:prstGeom prst="roundRect">
            <a:avLst>
              <a:gd name="adj" fmla="val 707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>
                <a:solidFill>
                  <a:schemeClr val="tx1"/>
                </a:solidFill>
              </a:rPr>
              <a:t>&lt;</a:t>
            </a:r>
            <a:r>
              <a:rPr lang="de-AT" sz="2000" dirty="0" smtClean="0">
                <a:solidFill>
                  <a:schemeClr val="tx1"/>
                </a:solidFill>
              </a:rPr>
              <a:t>FEHLER_WIES&gt;</a:t>
            </a:r>
            <a:endParaRPr lang="de-AT" sz="2000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Mögliche </a:t>
            </a:r>
            <a:r>
              <a:rPr lang="de-DE" sz="1400" b="1" dirty="0">
                <a:solidFill>
                  <a:schemeClr val="tx1"/>
                </a:solidFill>
              </a:rPr>
              <a:t>Fehlermeldungen: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„Endverbraucher nicht eindeutig identifiziert“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„Endverbraucher nicht identifiziert“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„Falsches Netzgebiet“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„Vollmacht fehlt“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„Vollmacht nicht rechtsgültig“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„Zählpunkt nicht gefunden“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„Zählpunkt nicht versorgt“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Zählpunkt passt nicht zu Lieferanten Sparte“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06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Dokumentation</a:t>
            </a:r>
          </a:p>
          <a:p>
            <a:r>
              <a:rPr lang="de-DE" dirty="0" smtClean="0"/>
              <a:t>Suchlogik</a:t>
            </a:r>
          </a:p>
          <a:p>
            <a:r>
              <a:rPr lang="de-DE" dirty="0" smtClean="0"/>
              <a:t>Fristen</a:t>
            </a:r>
          </a:p>
          <a:p>
            <a:r>
              <a:rPr lang="de-DE" dirty="0" smtClean="0"/>
              <a:t>Prozessschritten</a:t>
            </a: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Neuerungen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7967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7164287" y="1724399"/>
            <a:ext cx="197942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8" name="Rechteck 87"/>
          <p:cNvSpPr/>
          <p:nvPr/>
        </p:nvSpPr>
        <p:spPr>
          <a:xfrm>
            <a:off x="-1" y="1724400"/>
            <a:ext cx="1980000" cy="455742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Rechteck 56"/>
          <p:cNvSpPr/>
          <p:nvPr/>
        </p:nvSpPr>
        <p:spPr>
          <a:xfrm>
            <a:off x="3600112" y="1724399"/>
            <a:ext cx="1980000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9" name="Gruppieren 88"/>
          <p:cNvGrpSpPr/>
          <p:nvPr/>
        </p:nvGrpSpPr>
        <p:grpSpPr>
          <a:xfrm>
            <a:off x="85292" y="888811"/>
            <a:ext cx="837650" cy="904786"/>
            <a:chOff x="100765" y="2684512"/>
            <a:chExt cx="415926" cy="449262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glow rad="63500">
              <a:srgbClr val="92D050">
                <a:alpha val="20000"/>
              </a:srgb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1" name="Freeform 27"/>
            <p:cNvSpPr>
              <a:spLocks/>
            </p:cNvSpPr>
            <p:nvPr/>
          </p:nvSpPr>
          <p:spPr bwMode="auto">
            <a:xfrm>
              <a:off x="315078" y="2792462"/>
              <a:ext cx="23813" cy="22225"/>
            </a:xfrm>
            <a:custGeom>
              <a:avLst/>
              <a:gdLst>
                <a:gd name="T0" fmla="*/ 43 w 46"/>
                <a:gd name="T1" fmla="*/ 19 h 46"/>
                <a:gd name="T2" fmla="*/ 27 w 46"/>
                <a:gd name="T3" fmla="*/ 44 h 46"/>
                <a:gd name="T4" fmla="*/ 2 w 46"/>
                <a:gd name="T5" fmla="*/ 28 h 46"/>
                <a:gd name="T6" fmla="*/ 18 w 46"/>
                <a:gd name="T7" fmla="*/ 3 h 46"/>
                <a:gd name="T8" fmla="*/ 43 w 46"/>
                <a:gd name="T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9"/>
                  </a:moveTo>
                  <a:cubicBezTo>
                    <a:pt x="46" y="30"/>
                    <a:pt x="38" y="41"/>
                    <a:pt x="27" y="44"/>
                  </a:cubicBezTo>
                  <a:cubicBezTo>
                    <a:pt x="16" y="46"/>
                    <a:pt x="5" y="39"/>
                    <a:pt x="2" y="28"/>
                  </a:cubicBezTo>
                  <a:cubicBezTo>
                    <a:pt x="0" y="16"/>
                    <a:pt x="7" y="5"/>
                    <a:pt x="18" y="3"/>
                  </a:cubicBezTo>
                  <a:cubicBezTo>
                    <a:pt x="30" y="0"/>
                    <a:pt x="41" y="8"/>
                    <a:pt x="43" y="19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2" name="Freeform 28"/>
            <p:cNvSpPr>
              <a:spLocks/>
            </p:cNvSpPr>
            <p:nvPr/>
          </p:nvSpPr>
          <p:spPr bwMode="auto">
            <a:xfrm>
              <a:off x="292853" y="2684512"/>
              <a:ext cx="42863" cy="106363"/>
            </a:xfrm>
            <a:custGeom>
              <a:avLst/>
              <a:gdLst>
                <a:gd name="T0" fmla="*/ 16 w 87"/>
                <a:gd name="T1" fmla="*/ 0 h 220"/>
                <a:gd name="T2" fmla="*/ 87 w 87"/>
                <a:gd name="T3" fmla="*/ 209 h 220"/>
                <a:gd name="T4" fmla="*/ 38 w 87"/>
                <a:gd name="T5" fmla="*/ 220 h 220"/>
                <a:gd name="T6" fmla="*/ 16 w 87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220">
                  <a:moveTo>
                    <a:pt x="16" y="0"/>
                  </a:moveTo>
                  <a:cubicBezTo>
                    <a:pt x="50" y="37"/>
                    <a:pt x="69" y="168"/>
                    <a:pt x="87" y="209"/>
                  </a:cubicBezTo>
                  <a:lnTo>
                    <a:pt x="38" y="220"/>
                  </a:lnTo>
                  <a:cubicBezTo>
                    <a:pt x="37" y="175"/>
                    <a:pt x="0" y="50"/>
                    <a:pt x="16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337303" y="2795637"/>
              <a:ext cx="104775" cy="49213"/>
            </a:xfrm>
            <a:custGeom>
              <a:avLst/>
              <a:gdLst>
                <a:gd name="T0" fmla="*/ 216 w 216"/>
                <a:gd name="T1" fmla="*/ 91 h 101"/>
                <a:gd name="T2" fmla="*/ 0 w 216"/>
                <a:gd name="T3" fmla="*/ 48 h 101"/>
                <a:gd name="T4" fmla="*/ 16 w 216"/>
                <a:gd name="T5" fmla="*/ 0 h 101"/>
                <a:gd name="T6" fmla="*/ 216 w 216"/>
                <a:gd name="T7" fmla="*/ 9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1">
                  <a:moveTo>
                    <a:pt x="216" y="91"/>
                  </a:moveTo>
                  <a:cubicBezTo>
                    <a:pt x="168" y="101"/>
                    <a:pt x="45" y="53"/>
                    <a:pt x="0" y="48"/>
                  </a:cubicBezTo>
                  <a:lnTo>
                    <a:pt x="16" y="0"/>
                  </a:lnTo>
                  <a:cubicBezTo>
                    <a:pt x="55" y="21"/>
                    <a:pt x="182" y="53"/>
                    <a:pt x="216" y="9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auto">
            <a:xfrm>
              <a:off x="235703" y="2803574"/>
              <a:ext cx="87313" cy="82550"/>
            </a:xfrm>
            <a:custGeom>
              <a:avLst/>
              <a:gdLst>
                <a:gd name="T0" fmla="*/ 0 w 178"/>
                <a:gd name="T1" fmla="*/ 166 h 166"/>
                <a:gd name="T2" fmla="*/ 144 w 178"/>
                <a:gd name="T3" fmla="*/ 0 h 166"/>
                <a:gd name="T4" fmla="*/ 178 w 178"/>
                <a:gd name="T5" fmla="*/ 36 h 166"/>
                <a:gd name="T6" fmla="*/ 0 w 178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0" y="166"/>
                  </a:moveTo>
                  <a:cubicBezTo>
                    <a:pt x="14" y="119"/>
                    <a:pt x="117" y="36"/>
                    <a:pt x="144" y="0"/>
                  </a:cubicBezTo>
                  <a:lnTo>
                    <a:pt x="178" y="36"/>
                  </a:lnTo>
                  <a:cubicBezTo>
                    <a:pt x="140" y="60"/>
                    <a:pt x="50" y="155"/>
                    <a:pt x="0" y="16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5" name="Freeform 31"/>
            <p:cNvSpPr>
              <a:spLocks/>
            </p:cNvSpPr>
            <p:nvPr/>
          </p:nvSpPr>
          <p:spPr bwMode="auto">
            <a:xfrm>
              <a:off x="448428" y="2865487"/>
              <a:ext cx="17463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3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9"/>
                    <a:pt x="0" y="20"/>
                    <a:pt x="2" y="12"/>
                  </a:cubicBezTo>
                  <a:cubicBezTo>
                    <a:pt x="5" y="5"/>
                    <a:pt x="13" y="0"/>
                    <a:pt x="21" y="3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451603" y="2790874"/>
              <a:ext cx="34925" cy="74613"/>
            </a:xfrm>
            <a:custGeom>
              <a:avLst/>
              <a:gdLst>
                <a:gd name="T0" fmla="*/ 63 w 71"/>
                <a:gd name="T1" fmla="*/ 0 h 154"/>
                <a:gd name="T2" fmla="*/ 34 w 71"/>
                <a:gd name="T3" fmla="*/ 154 h 154"/>
                <a:gd name="T4" fmla="*/ 0 w 71"/>
                <a:gd name="T5" fmla="*/ 144 h 154"/>
                <a:gd name="T6" fmla="*/ 63 w 71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4">
                  <a:moveTo>
                    <a:pt x="63" y="0"/>
                  </a:moveTo>
                  <a:cubicBezTo>
                    <a:pt x="71" y="35"/>
                    <a:pt x="38" y="123"/>
                    <a:pt x="34" y="154"/>
                  </a:cubicBezTo>
                  <a:lnTo>
                    <a:pt x="0" y="144"/>
                  </a:lnTo>
                  <a:cubicBezTo>
                    <a:pt x="15" y="116"/>
                    <a:pt x="36" y="25"/>
                    <a:pt x="63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>
              <a:off x="457953" y="2875012"/>
              <a:ext cx="58738" cy="61913"/>
            </a:xfrm>
            <a:custGeom>
              <a:avLst/>
              <a:gdLst>
                <a:gd name="T0" fmla="*/ 119 w 119"/>
                <a:gd name="T1" fmla="*/ 127 h 127"/>
                <a:gd name="T2" fmla="*/ 0 w 119"/>
                <a:gd name="T3" fmla="*/ 24 h 127"/>
                <a:gd name="T4" fmla="*/ 27 w 119"/>
                <a:gd name="T5" fmla="*/ 0 h 127"/>
                <a:gd name="T6" fmla="*/ 119 w 119"/>
                <a:gd name="T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7">
                  <a:moveTo>
                    <a:pt x="119" y="127"/>
                  </a:moveTo>
                  <a:cubicBezTo>
                    <a:pt x="85" y="117"/>
                    <a:pt x="26" y="43"/>
                    <a:pt x="0" y="24"/>
                  </a:cubicBezTo>
                  <a:lnTo>
                    <a:pt x="27" y="0"/>
                  </a:lnTo>
                  <a:cubicBezTo>
                    <a:pt x="44" y="27"/>
                    <a:pt x="111" y="91"/>
                    <a:pt x="119" y="127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372228" y="2867074"/>
              <a:ext cx="76200" cy="31750"/>
            </a:xfrm>
            <a:custGeom>
              <a:avLst/>
              <a:gdLst>
                <a:gd name="T0" fmla="*/ 0 w 156"/>
                <a:gd name="T1" fmla="*/ 53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3"/>
                  </a:moveTo>
                  <a:cubicBezTo>
                    <a:pt x="25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6"/>
                    <a:pt x="35" y="64"/>
                    <a:pt x="0" y="53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178553" y="2859137"/>
              <a:ext cx="15875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2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8"/>
                    <a:pt x="0" y="20"/>
                    <a:pt x="2" y="12"/>
                  </a:cubicBezTo>
                  <a:cubicBezTo>
                    <a:pt x="5" y="5"/>
                    <a:pt x="13" y="0"/>
                    <a:pt x="21" y="2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181728" y="2782937"/>
              <a:ext cx="33338" cy="76200"/>
            </a:xfrm>
            <a:custGeom>
              <a:avLst/>
              <a:gdLst>
                <a:gd name="T0" fmla="*/ 62 w 70"/>
                <a:gd name="T1" fmla="*/ 0 h 154"/>
                <a:gd name="T2" fmla="*/ 34 w 70"/>
                <a:gd name="T3" fmla="*/ 154 h 154"/>
                <a:gd name="T4" fmla="*/ 0 w 70"/>
                <a:gd name="T5" fmla="*/ 144 h 154"/>
                <a:gd name="T6" fmla="*/ 62 w 70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54">
                  <a:moveTo>
                    <a:pt x="62" y="0"/>
                  </a:moveTo>
                  <a:cubicBezTo>
                    <a:pt x="70" y="34"/>
                    <a:pt x="37" y="122"/>
                    <a:pt x="34" y="154"/>
                  </a:cubicBezTo>
                  <a:lnTo>
                    <a:pt x="0" y="144"/>
                  </a:lnTo>
                  <a:cubicBezTo>
                    <a:pt x="15" y="115"/>
                    <a:pt x="35" y="25"/>
                    <a:pt x="62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188078" y="2868662"/>
              <a:ext cx="57150" cy="61913"/>
            </a:xfrm>
            <a:custGeom>
              <a:avLst/>
              <a:gdLst>
                <a:gd name="T0" fmla="*/ 119 w 119"/>
                <a:gd name="T1" fmla="*/ 126 h 126"/>
                <a:gd name="T2" fmla="*/ 0 w 119"/>
                <a:gd name="T3" fmla="*/ 24 h 126"/>
                <a:gd name="T4" fmla="*/ 26 w 119"/>
                <a:gd name="T5" fmla="*/ 0 h 126"/>
                <a:gd name="T6" fmla="*/ 119 w 119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6">
                  <a:moveTo>
                    <a:pt x="119" y="126"/>
                  </a:moveTo>
                  <a:cubicBezTo>
                    <a:pt x="85" y="116"/>
                    <a:pt x="25" y="43"/>
                    <a:pt x="0" y="24"/>
                  </a:cubicBezTo>
                  <a:lnTo>
                    <a:pt x="26" y="0"/>
                  </a:lnTo>
                  <a:cubicBezTo>
                    <a:pt x="43" y="27"/>
                    <a:pt x="111" y="90"/>
                    <a:pt x="119" y="12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100765" y="2860724"/>
              <a:ext cx="77788" cy="30163"/>
            </a:xfrm>
            <a:custGeom>
              <a:avLst/>
              <a:gdLst>
                <a:gd name="T0" fmla="*/ 0 w 156"/>
                <a:gd name="T1" fmla="*/ 54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4"/>
                  </a:moveTo>
                  <a:cubicBezTo>
                    <a:pt x="26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7"/>
                    <a:pt x="35" y="64"/>
                    <a:pt x="0" y="54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3" name="Freeform 39"/>
            <p:cNvSpPr>
              <a:spLocks/>
            </p:cNvSpPr>
            <p:nvPr/>
          </p:nvSpPr>
          <p:spPr bwMode="auto">
            <a:xfrm>
              <a:off x="315078" y="2828974"/>
              <a:ext cx="23813" cy="304800"/>
            </a:xfrm>
            <a:custGeom>
              <a:avLst/>
              <a:gdLst>
                <a:gd name="T0" fmla="*/ 9 w 49"/>
                <a:gd name="T1" fmla="*/ 0 h 625"/>
                <a:gd name="T2" fmla="*/ 41 w 49"/>
                <a:gd name="T3" fmla="*/ 0 h 625"/>
                <a:gd name="T4" fmla="*/ 49 w 49"/>
                <a:gd name="T5" fmla="*/ 625 h 625"/>
                <a:gd name="T6" fmla="*/ 0 w 49"/>
                <a:gd name="T7" fmla="*/ 625 h 625"/>
                <a:gd name="T8" fmla="*/ 9 w 49"/>
                <a:gd name="T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25">
                  <a:moveTo>
                    <a:pt x="9" y="0"/>
                  </a:moveTo>
                  <a:lnTo>
                    <a:pt x="41" y="0"/>
                  </a:lnTo>
                  <a:lnTo>
                    <a:pt x="49" y="625"/>
                  </a:lnTo>
                  <a:lnTo>
                    <a:pt x="0" y="6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450015" y="2892474"/>
              <a:ext cx="12700" cy="174625"/>
            </a:xfrm>
            <a:custGeom>
              <a:avLst/>
              <a:gdLst>
                <a:gd name="T0" fmla="*/ 4 w 27"/>
                <a:gd name="T1" fmla="*/ 0 h 356"/>
                <a:gd name="T2" fmla="*/ 23 w 27"/>
                <a:gd name="T3" fmla="*/ 0 h 356"/>
                <a:gd name="T4" fmla="*/ 27 w 27"/>
                <a:gd name="T5" fmla="*/ 356 h 356"/>
                <a:gd name="T6" fmla="*/ 0 w 27"/>
                <a:gd name="T7" fmla="*/ 356 h 356"/>
                <a:gd name="T8" fmla="*/ 4 w 27"/>
                <a:gd name="T9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6">
                  <a:moveTo>
                    <a:pt x="4" y="0"/>
                  </a:moveTo>
                  <a:lnTo>
                    <a:pt x="23" y="0"/>
                  </a:lnTo>
                  <a:lnTo>
                    <a:pt x="27" y="356"/>
                  </a:lnTo>
                  <a:lnTo>
                    <a:pt x="0" y="35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5" name="Freeform 41"/>
            <p:cNvSpPr>
              <a:spLocks/>
            </p:cNvSpPr>
            <p:nvPr/>
          </p:nvSpPr>
          <p:spPr bwMode="auto">
            <a:xfrm>
              <a:off x="176965" y="2887712"/>
              <a:ext cx="15875" cy="206375"/>
            </a:xfrm>
            <a:custGeom>
              <a:avLst/>
              <a:gdLst>
                <a:gd name="T0" fmla="*/ 6 w 33"/>
                <a:gd name="T1" fmla="*/ 0 h 421"/>
                <a:gd name="T2" fmla="*/ 28 w 33"/>
                <a:gd name="T3" fmla="*/ 0 h 421"/>
                <a:gd name="T4" fmla="*/ 33 w 33"/>
                <a:gd name="T5" fmla="*/ 421 h 421"/>
                <a:gd name="T6" fmla="*/ 0 w 33"/>
                <a:gd name="T7" fmla="*/ 421 h 421"/>
                <a:gd name="T8" fmla="*/ 6 w 33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21">
                  <a:moveTo>
                    <a:pt x="6" y="0"/>
                  </a:moveTo>
                  <a:lnTo>
                    <a:pt x="28" y="0"/>
                  </a:lnTo>
                  <a:lnTo>
                    <a:pt x="33" y="421"/>
                  </a:lnTo>
                  <a:lnTo>
                    <a:pt x="0" y="42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90" name="Freeform 11"/>
          <p:cNvSpPr>
            <a:spLocks/>
          </p:cNvSpPr>
          <p:nvPr/>
        </p:nvSpPr>
        <p:spPr bwMode="auto">
          <a:xfrm>
            <a:off x="635085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LN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WIES</a:t>
            </a:r>
            <a:r>
              <a:rPr lang="de-AT" sz="2800" dirty="0"/>
              <a:t> </a:t>
            </a:r>
            <a:r>
              <a:rPr lang="de-AT" sz="2000" dirty="0"/>
              <a:t>– Wechsel im eigentlichen </a:t>
            </a:r>
            <a:r>
              <a:rPr lang="de-AT" sz="2000" dirty="0" smtClean="0"/>
              <a:t>Sinn </a:t>
            </a:r>
            <a:r>
              <a:rPr lang="de-AT" sz="2000" dirty="0"/>
              <a:t>(4/10)</a:t>
            </a: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944200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1619672" y="1916832"/>
            <a:ext cx="2117144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&lt;ANFRAGE_WIES&gt;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379128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7" name="Flussdiagramm: Prozess 76"/>
          <p:cNvSpPr/>
          <p:nvPr/>
        </p:nvSpPr>
        <p:spPr>
          <a:xfrm>
            <a:off x="3676557" y="2273192"/>
            <a:ext cx="1764196" cy="1531018"/>
          </a:xfrm>
          <a:prstGeom prst="flowChart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58" name="Group 15"/>
          <p:cNvGrpSpPr>
            <a:grpSpLocks noChangeAspect="1"/>
          </p:cNvGrpSpPr>
          <p:nvPr/>
        </p:nvGrpSpPr>
        <p:grpSpPr bwMode="auto">
          <a:xfrm>
            <a:off x="4491375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9" name="Freeform 11"/>
          <p:cNvSpPr>
            <a:spLocks/>
          </p:cNvSpPr>
          <p:nvPr/>
        </p:nvSpPr>
        <p:spPr bwMode="auto">
          <a:xfrm>
            <a:off x="4030975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0" name="Pfeil nach rechts 69"/>
          <p:cNvSpPr/>
          <p:nvPr/>
        </p:nvSpPr>
        <p:spPr>
          <a:xfrm flipH="1">
            <a:off x="1541698" y="2708920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&lt;VERBRAUCH_WIES&gt;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71" name="Pfeil nach rechts 70"/>
          <p:cNvSpPr/>
          <p:nvPr/>
        </p:nvSpPr>
        <p:spPr>
          <a:xfrm flipH="1">
            <a:off x="1541698" y="3199182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&lt;MSCONS_LN_WIES&gt;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72" name="Pfeil nach rechts 71"/>
          <p:cNvSpPr/>
          <p:nvPr/>
        </p:nvSpPr>
        <p:spPr>
          <a:xfrm>
            <a:off x="5430341" y="3208735"/>
            <a:ext cx="2287198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&lt;WECHSELINF_WIES&gt;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grpSp>
        <p:nvGrpSpPr>
          <p:cNvPr id="78" name="Gruppieren 77"/>
          <p:cNvGrpSpPr/>
          <p:nvPr/>
        </p:nvGrpSpPr>
        <p:grpSpPr>
          <a:xfrm>
            <a:off x="5030822" y="1974098"/>
            <a:ext cx="830806" cy="725584"/>
            <a:chOff x="8194517" y="2841875"/>
            <a:chExt cx="830806" cy="725584"/>
          </a:xfrm>
          <a:solidFill>
            <a:schemeClr val="accent1"/>
          </a:solidFill>
        </p:grpSpPr>
        <p:sp>
          <p:nvSpPr>
            <p:cNvPr id="79" name="Ellipse 78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80" name="Grafik 79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81" name="Textfeld 80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72h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83" name="Abgerundetes Rechteck 82"/>
          <p:cNvSpPr/>
          <p:nvPr/>
        </p:nvSpPr>
        <p:spPr>
          <a:xfrm>
            <a:off x="3676556" y="1150976"/>
            <a:ext cx="5443601" cy="5067177"/>
          </a:xfrm>
          <a:prstGeom prst="roundRect">
            <a:avLst>
              <a:gd name="adj" fmla="val 709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&lt;VERBRAUCH_WIES&gt;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Verbrauchsdatensatz:</a:t>
            </a:r>
            <a:endParaRPr lang="de-DE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84" name="Tabel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833055"/>
              </p:ext>
            </p:extLst>
          </p:nvPr>
        </p:nvGraphicFramePr>
        <p:xfrm>
          <a:off x="3859740" y="1916832"/>
          <a:ext cx="2646726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672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Energierichtung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Prognostizierter Verbrauch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Lastprofiltyp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Zählertyp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Ableseinformationen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Abrechnungsinformationen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Strom-/ Gasspezifische ZP-Daten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Netzrechnungsempfänger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Voraussichtlicher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 Wechseltermin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5" name="Tabel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548645"/>
              </p:ext>
            </p:extLst>
          </p:nvPr>
        </p:nvGraphicFramePr>
        <p:xfrm>
          <a:off x="6611061" y="1916042"/>
          <a:ext cx="2300436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043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LPZ spezifische Daten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Vertragsnummer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6" name="Diagonaler Streifen 85"/>
          <p:cNvSpPr/>
          <p:nvPr/>
        </p:nvSpPr>
        <p:spPr>
          <a:xfrm rot="5400000">
            <a:off x="8623611" y="2833825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87" name="Diagonaler Streifen 86"/>
          <p:cNvSpPr/>
          <p:nvPr/>
        </p:nvSpPr>
        <p:spPr>
          <a:xfrm rot="5400000">
            <a:off x="8623611" y="313968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108" name="Diagonaler Streifen 107"/>
          <p:cNvSpPr/>
          <p:nvPr/>
        </p:nvSpPr>
        <p:spPr>
          <a:xfrm rot="5400000">
            <a:off x="8623611" y="252156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109" name="Diagonaler Streifen 108"/>
          <p:cNvSpPr/>
          <p:nvPr/>
        </p:nvSpPr>
        <p:spPr>
          <a:xfrm rot="5400000">
            <a:off x="8623611" y="2227834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110" name="Diagonaler Streifen 109"/>
          <p:cNvSpPr/>
          <p:nvPr/>
        </p:nvSpPr>
        <p:spPr>
          <a:xfrm rot="5400000">
            <a:off x="6215431" y="4653153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111" name="Diagonaler Streifen 110"/>
          <p:cNvSpPr/>
          <p:nvPr/>
        </p:nvSpPr>
        <p:spPr>
          <a:xfrm rot="5400000">
            <a:off x="6215431" y="4048843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112" name="Diagonaler Streifen 111"/>
          <p:cNvSpPr/>
          <p:nvPr/>
        </p:nvSpPr>
        <p:spPr>
          <a:xfrm rot="5400000">
            <a:off x="6215431" y="3132160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113" name="Diagonaler Streifen 112"/>
          <p:cNvSpPr/>
          <p:nvPr/>
        </p:nvSpPr>
        <p:spPr>
          <a:xfrm rot="5400000">
            <a:off x="8623611" y="344079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114" name="Diagonaler Streifen 113"/>
          <p:cNvSpPr/>
          <p:nvPr/>
        </p:nvSpPr>
        <p:spPr>
          <a:xfrm rot="5400000">
            <a:off x="8623611" y="3748532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99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7164287" y="1724399"/>
            <a:ext cx="197942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8" name="Rechteck 87"/>
          <p:cNvSpPr/>
          <p:nvPr/>
        </p:nvSpPr>
        <p:spPr>
          <a:xfrm>
            <a:off x="-1" y="1724400"/>
            <a:ext cx="1980000" cy="455742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Rechteck 56"/>
          <p:cNvSpPr/>
          <p:nvPr/>
        </p:nvSpPr>
        <p:spPr>
          <a:xfrm>
            <a:off x="3600112" y="1724399"/>
            <a:ext cx="1980000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9" name="Gruppieren 88"/>
          <p:cNvGrpSpPr/>
          <p:nvPr/>
        </p:nvGrpSpPr>
        <p:grpSpPr>
          <a:xfrm>
            <a:off x="85292" y="888811"/>
            <a:ext cx="837650" cy="904786"/>
            <a:chOff x="100765" y="2684512"/>
            <a:chExt cx="415926" cy="449262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glow rad="63500">
              <a:srgbClr val="92D050">
                <a:alpha val="20000"/>
              </a:srgb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1" name="Freeform 27"/>
            <p:cNvSpPr>
              <a:spLocks/>
            </p:cNvSpPr>
            <p:nvPr/>
          </p:nvSpPr>
          <p:spPr bwMode="auto">
            <a:xfrm>
              <a:off x="315078" y="2792462"/>
              <a:ext cx="23813" cy="22225"/>
            </a:xfrm>
            <a:custGeom>
              <a:avLst/>
              <a:gdLst>
                <a:gd name="T0" fmla="*/ 43 w 46"/>
                <a:gd name="T1" fmla="*/ 19 h 46"/>
                <a:gd name="T2" fmla="*/ 27 w 46"/>
                <a:gd name="T3" fmla="*/ 44 h 46"/>
                <a:gd name="T4" fmla="*/ 2 w 46"/>
                <a:gd name="T5" fmla="*/ 28 h 46"/>
                <a:gd name="T6" fmla="*/ 18 w 46"/>
                <a:gd name="T7" fmla="*/ 3 h 46"/>
                <a:gd name="T8" fmla="*/ 43 w 46"/>
                <a:gd name="T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9"/>
                  </a:moveTo>
                  <a:cubicBezTo>
                    <a:pt x="46" y="30"/>
                    <a:pt x="38" y="41"/>
                    <a:pt x="27" y="44"/>
                  </a:cubicBezTo>
                  <a:cubicBezTo>
                    <a:pt x="16" y="46"/>
                    <a:pt x="5" y="39"/>
                    <a:pt x="2" y="28"/>
                  </a:cubicBezTo>
                  <a:cubicBezTo>
                    <a:pt x="0" y="16"/>
                    <a:pt x="7" y="5"/>
                    <a:pt x="18" y="3"/>
                  </a:cubicBezTo>
                  <a:cubicBezTo>
                    <a:pt x="30" y="0"/>
                    <a:pt x="41" y="8"/>
                    <a:pt x="43" y="19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2" name="Freeform 28"/>
            <p:cNvSpPr>
              <a:spLocks/>
            </p:cNvSpPr>
            <p:nvPr/>
          </p:nvSpPr>
          <p:spPr bwMode="auto">
            <a:xfrm>
              <a:off x="292853" y="2684512"/>
              <a:ext cx="42863" cy="106363"/>
            </a:xfrm>
            <a:custGeom>
              <a:avLst/>
              <a:gdLst>
                <a:gd name="T0" fmla="*/ 16 w 87"/>
                <a:gd name="T1" fmla="*/ 0 h 220"/>
                <a:gd name="T2" fmla="*/ 87 w 87"/>
                <a:gd name="T3" fmla="*/ 209 h 220"/>
                <a:gd name="T4" fmla="*/ 38 w 87"/>
                <a:gd name="T5" fmla="*/ 220 h 220"/>
                <a:gd name="T6" fmla="*/ 16 w 87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220">
                  <a:moveTo>
                    <a:pt x="16" y="0"/>
                  </a:moveTo>
                  <a:cubicBezTo>
                    <a:pt x="50" y="37"/>
                    <a:pt x="69" y="168"/>
                    <a:pt x="87" y="209"/>
                  </a:cubicBezTo>
                  <a:lnTo>
                    <a:pt x="38" y="220"/>
                  </a:lnTo>
                  <a:cubicBezTo>
                    <a:pt x="37" y="175"/>
                    <a:pt x="0" y="50"/>
                    <a:pt x="16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337303" y="2795637"/>
              <a:ext cx="104775" cy="49213"/>
            </a:xfrm>
            <a:custGeom>
              <a:avLst/>
              <a:gdLst>
                <a:gd name="T0" fmla="*/ 216 w 216"/>
                <a:gd name="T1" fmla="*/ 91 h 101"/>
                <a:gd name="T2" fmla="*/ 0 w 216"/>
                <a:gd name="T3" fmla="*/ 48 h 101"/>
                <a:gd name="T4" fmla="*/ 16 w 216"/>
                <a:gd name="T5" fmla="*/ 0 h 101"/>
                <a:gd name="T6" fmla="*/ 216 w 216"/>
                <a:gd name="T7" fmla="*/ 9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1">
                  <a:moveTo>
                    <a:pt x="216" y="91"/>
                  </a:moveTo>
                  <a:cubicBezTo>
                    <a:pt x="168" y="101"/>
                    <a:pt x="45" y="53"/>
                    <a:pt x="0" y="48"/>
                  </a:cubicBezTo>
                  <a:lnTo>
                    <a:pt x="16" y="0"/>
                  </a:lnTo>
                  <a:cubicBezTo>
                    <a:pt x="55" y="21"/>
                    <a:pt x="182" y="53"/>
                    <a:pt x="216" y="9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auto">
            <a:xfrm>
              <a:off x="235703" y="2803574"/>
              <a:ext cx="87313" cy="82550"/>
            </a:xfrm>
            <a:custGeom>
              <a:avLst/>
              <a:gdLst>
                <a:gd name="T0" fmla="*/ 0 w 178"/>
                <a:gd name="T1" fmla="*/ 166 h 166"/>
                <a:gd name="T2" fmla="*/ 144 w 178"/>
                <a:gd name="T3" fmla="*/ 0 h 166"/>
                <a:gd name="T4" fmla="*/ 178 w 178"/>
                <a:gd name="T5" fmla="*/ 36 h 166"/>
                <a:gd name="T6" fmla="*/ 0 w 178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0" y="166"/>
                  </a:moveTo>
                  <a:cubicBezTo>
                    <a:pt x="14" y="119"/>
                    <a:pt x="117" y="36"/>
                    <a:pt x="144" y="0"/>
                  </a:cubicBezTo>
                  <a:lnTo>
                    <a:pt x="178" y="36"/>
                  </a:lnTo>
                  <a:cubicBezTo>
                    <a:pt x="140" y="60"/>
                    <a:pt x="50" y="155"/>
                    <a:pt x="0" y="16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5" name="Freeform 31"/>
            <p:cNvSpPr>
              <a:spLocks/>
            </p:cNvSpPr>
            <p:nvPr/>
          </p:nvSpPr>
          <p:spPr bwMode="auto">
            <a:xfrm>
              <a:off x="448428" y="2865487"/>
              <a:ext cx="17463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3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9"/>
                    <a:pt x="0" y="20"/>
                    <a:pt x="2" y="12"/>
                  </a:cubicBezTo>
                  <a:cubicBezTo>
                    <a:pt x="5" y="5"/>
                    <a:pt x="13" y="0"/>
                    <a:pt x="21" y="3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451603" y="2790874"/>
              <a:ext cx="34925" cy="74613"/>
            </a:xfrm>
            <a:custGeom>
              <a:avLst/>
              <a:gdLst>
                <a:gd name="T0" fmla="*/ 63 w 71"/>
                <a:gd name="T1" fmla="*/ 0 h 154"/>
                <a:gd name="T2" fmla="*/ 34 w 71"/>
                <a:gd name="T3" fmla="*/ 154 h 154"/>
                <a:gd name="T4" fmla="*/ 0 w 71"/>
                <a:gd name="T5" fmla="*/ 144 h 154"/>
                <a:gd name="T6" fmla="*/ 63 w 71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4">
                  <a:moveTo>
                    <a:pt x="63" y="0"/>
                  </a:moveTo>
                  <a:cubicBezTo>
                    <a:pt x="71" y="35"/>
                    <a:pt x="38" y="123"/>
                    <a:pt x="34" y="154"/>
                  </a:cubicBezTo>
                  <a:lnTo>
                    <a:pt x="0" y="144"/>
                  </a:lnTo>
                  <a:cubicBezTo>
                    <a:pt x="15" y="116"/>
                    <a:pt x="36" y="25"/>
                    <a:pt x="63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>
              <a:off x="457953" y="2875012"/>
              <a:ext cx="58738" cy="61913"/>
            </a:xfrm>
            <a:custGeom>
              <a:avLst/>
              <a:gdLst>
                <a:gd name="T0" fmla="*/ 119 w 119"/>
                <a:gd name="T1" fmla="*/ 127 h 127"/>
                <a:gd name="T2" fmla="*/ 0 w 119"/>
                <a:gd name="T3" fmla="*/ 24 h 127"/>
                <a:gd name="T4" fmla="*/ 27 w 119"/>
                <a:gd name="T5" fmla="*/ 0 h 127"/>
                <a:gd name="T6" fmla="*/ 119 w 119"/>
                <a:gd name="T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7">
                  <a:moveTo>
                    <a:pt x="119" y="127"/>
                  </a:moveTo>
                  <a:cubicBezTo>
                    <a:pt x="85" y="117"/>
                    <a:pt x="26" y="43"/>
                    <a:pt x="0" y="24"/>
                  </a:cubicBezTo>
                  <a:lnTo>
                    <a:pt x="27" y="0"/>
                  </a:lnTo>
                  <a:cubicBezTo>
                    <a:pt x="44" y="27"/>
                    <a:pt x="111" y="91"/>
                    <a:pt x="119" y="127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372228" y="2867074"/>
              <a:ext cx="76200" cy="31750"/>
            </a:xfrm>
            <a:custGeom>
              <a:avLst/>
              <a:gdLst>
                <a:gd name="T0" fmla="*/ 0 w 156"/>
                <a:gd name="T1" fmla="*/ 53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3"/>
                  </a:moveTo>
                  <a:cubicBezTo>
                    <a:pt x="25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6"/>
                    <a:pt x="35" y="64"/>
                    <a:pt x="0" y="53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178553" y="2859137"/>
              <a:ext cx="15875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2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8"/>
                    <a:pt x="0" y="20"/>
                    <a:pt x="2" y="12"/>
                  </a:cubicBezTo>
                  <a:cubicBezTo>
                    <a:pt x="5" y="5"/>
                    <a:pt x="13" y="0"/>
                    <a:pt x="21" y="2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181728" y="2782937"/>
              <a:ext cx="33338" cy="76200"/>
            </a:xfrm>
            <a:custGeom>
              <a:avLst/>
              <a:gdLst>
                <a:gd name="T0" fmla="*/ 62 w 70"/>
                <a:gd name="T1" fmla="*/ 0 h 154"/>
                <a:gd name="T2" fmla="*/ 34 w 70"/>
                <a:gd name="T3" fmla="*/ 154 h 154"/>
                <a:gd name="T4" fmla="*/ 0 w 70"/>
                <a:gd name="T5" fmla="*/ 144 h 154"/>
                <a:gd name="T6" fmla="*/ 62 w 70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54">
                  <a:moveTo>
                    <a:pt x="62" y="0"/>
                  </a:moveTo>
                  <a:cubicBezTo>
                    <a:pt x="70" y="34"/>
                    <a:pt x="37" y="122"/>
                    <a:pt x="34" y="154"/>
                  </a:cubicBezTo>
                  <a:lnTo>
                    <a:pt x="0" y="144"/>
                  </a:lnTo>
                  <a:cubicBezTo>
                    <a:pt x="15" y="115"/>
                    <a:pt x="35" y="25"/>
                    <a:pt x="62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188078" y="2868662"/>
              <a:ext cx="57150" cy="61913"/>
            </a:xfrm>
            <a:custGeom>
              <a:avLst/>
              <a:gdLst>
                <a:gd name="T0" fmla="*/ 119 w 119"/>
                <a:gd name="T1" fmla="*/ 126 h 126"/>
                <a:gd name="T2" fmla="*/ 0 w 119"/>
                <a:gd name="T3" fmla="*/ 24 h 126"/>
                <a:gd name="T4" fmla="*/ 26 w 119"/>
                <a:gd name="T5" fmla="*/ 0 h 126"/>
                <a:gd name="T6" fmla="*/ 119 w 119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6">
                  <a:moveTo>
                    <a:pt x="119" y="126"/>
                  </a:moveTo>
                  <a:cubicBezTo>
                    <a:pt x="85" y="116"/>
                    <a:pt x="25" y="43"/>
                    <a:pt x="0" y="24"/>
                  </a:cubicBezTo>
                  <a:lnTo>
                    <a:pt x="26" y="0"/>
                  </a:lnTo>
                  <a:cubicBezTo>
                    <a:pt x="43" y="27"/>
                    <a:pt x="111" y="90"/>
                    <a:pt x="119" y="12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100765" y="2860724"/>
              <a:ext cx="77788" cy="30163"/>
            </a:xfrm>
            <a:custGeom>
              <a:avLst/>
              <a:gdLst>
                <a:gd name="T0" fmla="*/ 0 w 156"/>
                <a:gd name="T1" fmla="*/ 54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4"/>
                  </a:moveTo>
                  <a:cubicBezTo>
                    <a:pt x="26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7"/>
                    <a:pt x="35" y="64"/>
                    <a:pt x="0" y="54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3" name="Freeform 39"/>
            <p:cNvSpPr>
              <a:spLocks/>
            </p:cNvSpPr>
            <p:nvPr/>
          </p:nvSpPr>
          <p:spPr bwMode="auto">
            <a:xfrm>
              <a:off x="315078" y="2828974"/>
              <a:ext cx="23813" cy="304800"/>
            </a:xfrm>
            <a:custGeom>
              <a:avLst/>
              <a:gdLst>
                <a:gd name="T0" fmla="*/ 9 w 49"/>
                <a:gd name="T1" fmla="*/ 0 h 625"/>
                <a:gd name="T2" fmla="*/ 41 w 49"/>
                <a:gd name="T3" fmla="*/ 0 h 625"/>
                <a:gd name="T4" fmla="*/ 49 w 49"/>
                <a:gd name="T5" fmla="*/ 625 h 625"/>
                <a:gd name="T6" fmla="*/ 0 w 49"/>
                <a:gd name="T7" fmla="*/ 625 h 625"/>
                <a:gd name="T8" fmla="*/ 9 w 49"/>
                <a:gd name="T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25">
                  <a:moveTo>
                    <a:pt x="9" y="0"/>
                  </a:moveTo>
                  <a:lnTo>
                    <a:pt x="41" y="0"/>
                  </a:lnTo>
                  <a:lnTo>
                    <a:pt x="49" y="625"/>
                  </a:lnTo>
                  <a:lnTo>
                    <a:pt x="0" y="6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450015" y="2892474"/>
              <a:ext cx="12700" cy="174625"/>
            </a:xfrm>
            <a:custGeom>
              <a:avLst/>
              <a:gdLst>
                <a:gd name="T0" fmla="*/ 4 w 27"/>
                <a:gd name="T1" fmla="*/ 0 h 356"/>
                <a:gd name="T2" fmla="*/ 23 w 27"/>
                <a:gd name="T3" fmla="*/ 0 h 356"/>
                <a:gd name="T4" fmla="*/ 27 w 27"/>
                <a:gd name="T5" fmla="*/ 356 h 356"/>
                <a:gd name="T6" fmla="*/ 0 w 27"/>
                <a:gd name="T7" fmla="*/ 356 h 356"/>
                <a:gd name="T8" fmla="*/ 4 w 27"/>
                <a:gd name="T9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6">
                  <a:moveTo>
                    <a:pt x="4" y="0"/>
                  </a:moveTo>
                  <a:lnTo>
                    <a:pt x="23" y="0"/>
                  </a:lnTo>
                  <a:lnTo>
                    <a:pt x="27" y="356"/>
                  </a:lnTo>
                  <a:lnTo>
                    <a:pt x="0" y="35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5" name="Freeform 41"/>
            <p:cNvSpPr>
              <a:spLocks/>
            </p:cNvSpPr>
            <p:nvPr/>
          </p:nvSpPr>
          <p:spPr bwMode="auto">
            <a:xfrm>
              <a:off x="176965" y="2887712"/>
              <a:ext cx="15875" cy="206375"/>
            </a:xfrm>
            <a:custGeom>
              <a:avLst/>
              <a:gdLst>
                <a:gd name="T0" fmla="*/ 6 w 33"/>
                <a:gd name="T1" fmla="*/ 0 h 421"/>
                <a:gd name="T2" fmla="*/ 28 w 33"/>
                <a:gd name="T3" fmla="*/ 0 h 421"/>
                <a:gd name="T4" fmla="*/ 33 w 33"/>
                <a:gd name="T5" fmla="*/ 421 h 421"/>
                <a:gd name="T6" fmla="*/ 0 w 33"/>
                <a:gd name="T7" fmla="*/ 421 h 421"/>
                <a:gd name="T8" fmla="*/ 6 w 33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21">
                  <a:moveTo>
                    <a:pt x="6" y="0"/>
                  </a:moveTo>
                  <a:lnTo>
                    <a:pt x="28" y="0"/>
                  </a:lnTo>
                  <a:lnTo>
                    <a:pt x="33" y="421"/>
                  </a:lnTo>
                  <a:lnTo>
                    <a:pt x="0" y="42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90" name="Freeform 11"/>
          <p:cNvSpPr>
            <a:spLocks/>
          </p:cNvSpPr>
          <p:nvPr/>
        </p:nvSpPr>
        <p:spPr bwMode="auto">
          <a:xfrm>
            <a:off x="635085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LN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WIES</a:t>
            </a:r>
            <a:r>
              <a:rPr lang="de-AT" sz="2800" dirty="0"/>
              <a:t> </a:t>
            </a:r>
            <a:r>
              <a:rPr lang="de-AT" sz="2000" dirty="0"/>
              <a:t>– Wechsel im eigentlichen </a:t>
            </a:r>
            <a:r>
              <a:rPr lang="de-AT" sz="2000" dirty="0" smtClean="0"/>
              <a:t>Sinn </a:t>
            </a:r>
            <a:r>
              <a:rPr lang="de-AT" sz="2000" dirty="0"/>
              <a:t>(5/10)</a:t>
            </a: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944200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1619672" y="1916832"/>
            <a:ext cx="2117144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&lt;ANFRAGE_WIES&gt;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379128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7" name="Flussdiagramm: Prozess 76"/>
          <p:cNvSpPr/>
          <p:nvPr/>
        </p:nvSpPr>
        <p:spPr>
          <a:xfrm>
            <a:off x="3676557" y="2273192"/>
            <a:ext cx="1764196" cy="1531018"/>
          </a:xfrm>
          <a:prstGeom prst="flowChart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58" name="Group 15"/>
          <p:cNvGrpSpPr>
            <a:grpSpLocks noChangeAspect="1"/>
          </p:cNvGrpSpPr>
          <p:nvPr/>
        </p:nvGrpSpPr>
        <p:grpSpPr bwMode="auto">
          <a:xfrm>
            <a:off x="4491375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9" name="Freeform 11"/>
          <p:cNvSpPr>
            <a:spLocks/>
          </p:cNvSpPr>
          <p:nvPr/>
        </p:nvSpPr>
        <p:spPr bwMode="auto">
          <a:xfrm>
            <a:off x="4030975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0" name="Pfeil nach rechts 69"/>
          <p:cNvSpPr/>
          <p:nvPr/>
        </p:nvSpPr>
        <p:spPr>
          <a:xfrm flipH="1">
            <a:off x="1541698" y="2708920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&lt;VERBRAUCH_WIES&gt;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71" name="Pfeil nach rechts 70"/>
          <p:cNvSpPr/>
          <p:nvPr/>
        </p:nvSpPr>
        <p:spPr>
          <a:xfrm flipH="1">
            <a:off x="1541698" y="3199182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&lt;MSCONS_LN_WIES&gt;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72" name="Pfeil nach rechts 71"/>
          <p:cNvSpPr/>
          <p:nvPr/>
        </p:nvSpPr>
        <p:spPr>
          <a:xfrm>
            <a:off x="5430341" y="3208735"/>
            <a:ext cx="2287198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&lt;WECHSELINF_WIES&gt;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grpSp>
        <p:nvGrpSpPr>
          <p:cNvPr id="78" name="Gruppieren 77"/>
          <p:cNvGrpSpPr/>
          <p:nvPr/>
        </p:nvGrpSpPr>
        <p:grpSpPr>
          <a:xfrm>
            <a:off x="5030822" y="1974098"/>
            <a:ext cx="830806" cy="725584"/>
            <a:chOff x="8194517" y="2841875"/>
            <a:chExt cx="830806" cy="725584"/>
          </a:xfrm>
          <a:solidFill>
            <a:schemeClr val="accent1"/>
          </a:solidFill>
        </p:grpSpPr>
        <p:sp>
          <p:nvSpPr>
            <p:cNvPr id="79" name="Ellipse 78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80" name="Grafik 79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81" name="Textfeld 80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72h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83" name="Abgerundetes Rechteck 82"/>
          <p:cNvSpPr/>
          <p:nvPr/>
        </p:nvSpPr>
        <p:spPr>
          <a:xfrm>
            <a:off x="-48220" y="3269592"/>
            <a:ext cx="5616624" cy="2525579"/>
          </a:xfrm>
          <a:prstGeom prst="roundRect">
            <a:avLst>
              <a:gd name="adj" fmla="val 1375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&lt;WECHSELINF_WIES&gt;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Wechselinformation:</a:t>
            </a:r>
            <a:endParaRPr lang="de-DE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84" name="Tabel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11086"/>
              </p:ext>
            </p:extLst>
          </p:nvPr>
        </p:nvGraphicFramePr>
        <p:xfrm>
          <a:off x="119478" y="4059119"/>
          <a:ext cx="2646726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672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Neuer Lieferant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Gewünschter 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Wechseltermin</a:t>
                      </a:r>
                      <a:endParaRPr lang="de-DE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5" name="Tabel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194955"/>
              </p:ext>
            </p:extLst>
          </p:nvPr>
        </p:nvGraphicFramePr>
        <p:xfrm>
          <a:off x="3035580" y="4056745"/>
          <a:ext cx="2300436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043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6" name="Diagonaler Streifen 85"/>
          <p:cNvSpPr/>
          <p:nvPr/>
        </p:nvSpPr>
        <p:spPr>
          <a:xfrm rot="5400000">
            <a:off x="5047578" y="4969879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87" name="Diagonaler Streifen 86"/>
          <p:cNvSpPr/>
          <p:nvPr/>
        </p:nvSpPr>
        <p:spPr>
          <a:xfrm rot="5400000">
            <a:off x="5047578" y="5276843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108" name="Diagonaler Streifen 107"/>
          <p:cNvSpPr/>
          <p:nvPr/>
        </p:nvSpPr>
        <p:spPr>
          <a:xfrm rot="5400000">
            <a:off x="5049173" y="4662915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109" name="Diagonaler Streifen 108"/>
          <p:cNvSpPr/>
          <p:nvPr/>
        </p:nvSpPr>
        <p:spPr>
          <a:xfrm rot="5400000">
            <a:off x="5047578" y="4365626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63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7164287" y="1724399"/>
            <a:ext cx="197942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8" name="Rechteck 87"/>
          <p:cNvSpPr/>
          <p:nvPr/>
        </p:nvSpPr>
        <p:spPr>
          <a:xfrm>
            <a:off x="-1" y="1724400"/>
            <a:ext cx="1980000" cy="455742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Rechteck 56"/>
          <p:cNvSpPr/>
          <p:nvPr/>
        </p:nvSpPr>
        <p:spPr>
          <a:xfrm>
            <a:off x="3600112" y="1724399"/>
            <a:ext cx="1980000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9" name="Gruppieren 88"/>
          <p:cNvGrpSpPr/>
          <p:nvPr/>
        </p:nvGrpSpPr>
        <p:grpSpPr>
          <a:xfrm>
            <a:off x="85292" y="888811"/>
            <a:ext cx="837650" cy="904786"/>
            <a:chOff x="100765" y="2684512"/>
            <a:chExt cx="415926" cy="449262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glow rad="63500">
              <a:srgbClr val="92D050">
                <a:alpha val="20000"/>
              </a:srgb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1" name="Freeform 27"/>
            <p:cNvSpPr>
              <a:spLocks/>
            </p:cNvSpPr>
            <p:nvPr/>
          </p:nvSpPr>
          <p:spPr bwMode="auto">
            <a:xfrm>
              <a:off x="315078" y="2792462"/>
              <a:ext cx="23813" cy="22225"/>
            </a:xfrm>
            <a:custGeom>
              <a:avLst/>
              <a:gdLst>
                <a:gd name="T0" fmla="*/ 43 w 46"/>
                <a:gd name="T1" fmla="*/ 19 h 46"/>
                <a:gd name="T2" fmla="*/ 27 w 46"/>
                <a:gd name="T3" fmla="*/ 44 h 46"/>
                <a:gd name="T4" fmla="*/ 2 w 46"/>
                <a:gd name="T5" fmla="*/ 28 h 46"/>
                <a:gd name="T6" fmla="*/ 18 w 46"/>
                <a:gd name="T7" fmla="*/ 3 h 46"/>
                <a:gd name="T8" fmla="*/ 43 w 46"/>
                <a:gd name="T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9"/>
                  </a:moveTo>
                  <a:cubicBezTo>
                    <a:pt x="46" y="30"/>
                    <a:pt x="38" y="41"/>
                    <a:pt x="27" y="44"/>
                  </a:cubicBezTo>
                  <a:cubicBezTo>
                    <a:pt x="16" y="46"/>
                    <a:pt x="5" y="39"/>
                    <a:pt x="2" y="28"/>
                  </a:cubicBezTo>
                  <a:cubicBezTo>
                    <a:pt x="0" y="16"/>
                    <a:pt x="7" y="5"/>
                    <a:pt x="18" y="3"/>
                  </a:cubicBezTo>
                  <a:cubicBezTo>
                    <a:pt x="30" y="0"/>
                    <a:pt x="41" y="8"/>
                    <a:pt x="43" y="19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2" name="Freeform 28"/>
            <p:cNvSpPr>
              <a:spLocks/>
            </p:cNvSpPr>
            <p:nvPr/>
          </p:nvSpPr>
          <p:spPr bwMode="auto">
            <a:xfrm>
              <a:off x="292853" y="2684512"/>
              <a:ext cx="42863" cy="106363"/>
            </a:xfrm>
            <a:custGeom>
              <a:avLst/>
              <a:gdLst>
                <a:gd name="T0" fmla="*/ 16 w 87"/>
                <a:gd name="T1" fmla="*/ 0 h 220"/>
                <a:gd name="T2" fmla="*/ 87 w 87"/>
                <a:gd name="T3" fmla="*/ 209 h 220"/>
                <a:gd name="T4" fmla="*/ 38 w 87"/>
                <a:gd name="T5" fmla="*/ 220 h 220"/>
                <a:gd name="T6" fmla="*/ 16 w 87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220">
                  <a:moveTo>
                    <a:pt x="16" y="0"/>
                  </a:moveTo>
                  <a:cubicBezTo>
                    <a:pt x="50" y="37"/>
                    <a:pt x="69" y="168"/>
                    <a:pt x="87" y="209"/>
                  </a:cubicBezTo>
                  <a:lnTo>
                    <a:pt x="38" y="220"/>
                  </a:lnTo>
                  <a:cubicBezTo>
                    <a:pt x="37" y="175"/>
                    <a:pt x="0" y="50"/>
                    <a:pt x="16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337303" y="2795637"/>
              <a:ext cx="104775" cy="49213"/>
            </a:xfrm>
            <a:custGeom>
              <a:avLst/>
              <a:gdLst>
                <a:gd name="T0" fmla="*/ 216 w 216"/>
                <a:gd name="T1" fmla="*/ 91 h 101"/>
                <a:gd name="T2" fmla="*/ 0 w 216"/>
                <a:gd name="T3" fmla="*/ 48 h 101"/>
                <a:gd name="T4" fmla="*/ 16 w 216"/>
                <a:gd name="T5" fmla="*/ 0 h 101"/>
                <a:gd name="T6" fmla="*/ 216 w 216"/>
                <a:gd name="T7" fmla="*/ 9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1">
                  <a:moveTo>
                    <a:pt x="216" y="91"/>
                  </a:moveTo>
                  <a:cubicBezTo>
                    <a:pt x="168" y="101"/>
                    <a:pt x="45" y="53"/>
                    <a:pt x="0" y="48"/>
                  </a:cubicBezTo>
                  <a:lnTo>
                    <a:pt x="16" y="0"/>
                  </a:lnTo>
                  <a:cubicBezTo>
                    <a:pt x="55" y="21"/>
                    <a:pt x="182" y="53"/>
                    <a:pt x="216" y="9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auto">
            <a:xfrm>
              <a:off x="235703" y="2803574"/>
              <a:ext cx="87313" cy="82550"/>
            </a:xfrm>
            <a:custGeom>
              <a:avLst/>
              <a:gdLst>
                <a:gd name="T0" fmla="*/ 0 w 178"/>
                <a:gd name="T1" fmla="*/ 166 h 166"/>
                <a:gd name="T2" fmla="*/ 144 w 178"/>
                <a:gd name="T3" fmla="*/ 0 h 166"/>
                <a:gd name="T4" fmla="*/ 178 w 178"/>
                <a:gd name="T5" fmla="*/ 36 h 166"/>
                <a:gd name="T6" fmla="*/ 0 w 178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0" y="166"/>
                  </a:moveTo>
                  <a:cubicBezTo>
                    <a:pt x="14" y="119"/>
                    <a:pt x="117" y="36"/>
                    <a:pt x="144" y="0"/>
                  </a:cubicBezTo>
                  <a:lnTo>
                    <a:pt x="178" y="36"/>
                  </a:lnTo>
                  <a:cubicBezTo>
                    <a:pt x="140" y="60"/>
                    <a:pt x="50" y="155"/>
                    <a:pt x="0" y="16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5" name="Freeform 31"/>
            <p:cNvSpPr>
              <a:spLocks/>
            </p:cNvSpPr>
            <p:nvPr/>
          </p:nvSpPr>
          <p:spPr bwMode="auto">
            <a:xfrm>
              <a:off x="448428" y="2865487"/>
              <a:ext cx="17463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3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9"/>
                    <a:pt x="0" y="20"/>
                    <a:pt x="2" y="12"/>
                  </a:cubicBezTo>
                  <a:cubicBezTo>
                    <a:pt x="5" y="5"/>
                    <a:pt x="13" y="0"/>
                    <a:pt x="21" y="3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451603" y="2790874"/>
              <a:ext cx="34925" cy="74613"/>
            </a:xfrm>
            <a:custGeom>
              <a:avLst/>
              <a:gdLst>
                <a:gd name="T0" fmla="*/ 63 w 71"/>
                <a:gd name="T1" fmla="*/ 0 h 154"/>
                <a:gd name="T2" fmla="*/ 34 w 71"/>
                <a:gd name="T3" fmla="*/ 154 h 154"/>
                <a:gd name="T4" fmla="*/ 0 w 71"/>
                <a:gd name="T5" fmla="*/ 144 h 154"/>
                <a:gd name="T6" fmla="*/ 63 w 71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4">
                  <a:moveTo>
                    <a:pt x="63" y="0"/>
                  </a:moveTo>
                  <a:cubicBezTo>
                    <a:pt x="71" y="35"/>
                    <a:pt x="38" y="123"/>
                    <a:pt x="34" y="154"/>
                  </a:cubicBezTo>
                  <a:lnTo>
                    <a:pt x="0" y="144"/>
                  </a:lnTo>
                  <a:cubicBezTo>
                    <a:pt x="15" y="116"/>
                    <a:pt x="36" y="25"/>
                    <a:pt x="63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>
              <a:off x="457953" y="2875012"/>
              <a:ext cx="58738" cy="61913"/>
            </a:xfrm>
            <a:custGeom>
              <a:avLst/>
              <a:gdLst>
                <a:gd name="T0" fmla="*/ 119 w 119"/>
                <a:gd name="T1" fmla="*/ 127 h 127"/>
                <a:gd name="T2" fmla="*/ 0 w 119"/>
                <a:gd name="T3" fmla="*/ 24 h 127"/>
                <a:gd name="T4" fmla="*/ 27 w 119"/>
                <a:gd name="T5" fmla="*/ 0 h 127"/>
                <a:gd name="T6" fmla="*/ 119 w 119"/>
                <a:gd name="T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7">
                  <a:moveTo>
                    <a:pt x="119" y="127"/>
                  </a:moveTo>
                  <a:cubicBezTo>
                    <a:pt x="85" y="117"/>
                    <a:pt x="26" y="43"/>
                    <a:pt x="0" y="24"/>
                  </a:cubicBezTo>
                  <a:lnTo>
                    <a:pt x="27" y="0"/>
                  </a:lnTo>
                  <a:cubicBezTo>
                    <a:pt x="44" y="27"/>
                    <a:pt x="111" y="91"/>
                    <a:pt x="119" y="127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372228" y="2867074"/>
              <a:ext cx="76200" cy="31750"/>
            </a:xfrm>
            <a:custGeom>
              <a:avLst/>
              <a:gdLst>
                <a:gd name="T0" fmla="*/ 0 w 156"/>
                <a:gd name="T1" fmla="*/ 53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3"/>
                  </a:moveTo>
                  <a:cubicBezTo>
                    <a:pt x="25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6"/>
                    <a:pt x="35" y="64"/>
                    <a:pt x="0" y="53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178553" y="2859137"/>
              <a:ext cx="15875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2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8"/>
                    <a:pt x="0" y="20"/>
                    <a:pt x="2" y="12"/>
                  </a:cubicBezTo>
                  <a:cubicBezTo>
                    <a:pt x="5" y="5"/>
                    <a:pt x="13" y="0"/>
                    <a:pt x="21" y="2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181728" y="2782937"/>
              <a:ext cx="33338" cy="76200"/>
            </a:xfrm>
            <a:custGeom>
              <a:avLst/>
              <a:gdLst>
                <a:gd name="T0" fmla="*/ 62 w 70"/>
                <a:gd name="T1" fmla="*/ 0 h 154"/>
                <a:gd name="T2" fmla="*/ 34 w 70"/>
                <a:gd name="T3" fmla="*/ 154 h 154"/>
                <a:gd name="T4" fmla="*/ 0 w 70"/>
                <a:gd name="T5" fmla="*/ 144 h 154"/>
                <a:gd name="T6" fmla="*/ 62 w 70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54">
                  <a:moveTo>
                    <a:pt x="62" y="0"/>
                  </a:moveTo>
                  <a:cubicBezTo>
                    <a:pt x="70" y="34"/>
                    <a:pt x="37" y="122"/>
                    <a:pt x="34" y="154"/>
                  </a:cubicBezTo>
                  <a:lnTo>
                    <a:pt x="0" y="144"/>
                  </a:lnTo>
                  <a:cubicBezTo>
                    <a:pt x="15" y="115"/>
                    <a:pt x="35" y="25"/>
                    <a:pt x="62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188078" y="2868662"/>
              <a:ext cx="57150" cy="61913"/>
            </a:xfrm>
            <a:custGeom>
              <a:avLst/>
              <a:gdLst>
                <a:gd name="T0" fmla="*/ 119 w 119"/>
                <a:gd name="T1" fmla="*/ 126 h 126"/>
                <a:gd name="T2" fmla="*/ 0 w 119"/>
                <a:gd name="T3" fmla="*/ 24 h 126"/>
                <a:gd name="T4" fmla="*/ 26 w 119"/>
                <a:gd name="T5" fmla="*/ 0 h 126"/>
                <a:gd name="T6" fmla="*/ 119 w 119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6">
                  <a:moveTo>
                    <a:pt x="119" y="126"/>
                  </a:moveTo>
                  <a:cubicBezTo>
                    <a:pt x="85" y="116"/>
                    <a:pt x="25" y="43"/>
                    <a:pt x="0" y="24"/>
                  </a:cubicBezTo>
                  <a:lnTo>
                    <a:pt x="26" y="0"/>
                  </a:lnTo>
                  <a:cubicBezTo>
                    <a:pt x="43" y="27"/>
                    <a:pt x="111" y="90"/>
                    <a:pt x="119" y="12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100765" y="2860724"/>
              <a:ext cx="77788" cy="30163"/>
            </a:xfrm>
            <a:custGeom>
              <a:avLst/>
              <a:gdLst>
                <a:gd name="T0" fmla="*/ 0 w 156"/>
                <a:gd name="T1" fmla="*/ 54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4"/>
                  </a:moveTo>
                  <a:cubicBezTo>
                    <a:pt x="26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7"/>
                    <a:pt x="35" y="64"/>
                    <a:pt x="0" y="54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3" name="Freeform 39"/>
            <p:cNvSpPr>
              <a:spLocks/>
            </p:cNvSpPr>
            <p:nvPr/>
          </p:nvSpPr>
          <p:spPr bwMode="auto">
            <a:xfrm>
              <a:off x="315078" y="2828974"/>
              <a:ext cx="23813" cy="304800"/>
            </a:xfrm>
            <a:custGeom>
              <a:avLst/>
              <a:gdLst>
                <a:gd name="T0" fmla="*/ 9 w 49"/>
                <a:gd name="T1" fmla="*/ 0 h 625"/>
                <a:gd name="T2" fmla="*/ 41 w 49"/>
                <a:gd name="T3" fmla="*/ 0 h 625"/>
                <a:gd name="T4" fmla="*/ 49 w 49"/>
                <a:gd name="T5" fmla="*/ 625 h 625"/>
                <a:gd name="T6" fmla="*/ 0 w 49"/>
                <a:gd name="T7" fmla="*/ 625 h 625"/>
                <a:gd name="T8" fmla="*/ 9 w 49"/>
                <a:gd name="T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25">
                  <a:moveTo>
                    <a:pt x="9" y="0"/>
                  </a:moveTo>
                  <a:lnTo>
                    <a:pt x="41" y="0"/>
                  </a:lnTo>
                  <a:lnTo>
                    <a:pt x="49" y="625"/>
                  </a:lnTo>
                  <a:lnTo>
                    <a:pt x="0" y="6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450015" y="2892474"/>
              <a:ext cx="12700" cy="174625"/>
            </a:xfrm>
            <a:custGeom>
              <a:avLst/>
              <a:gdLst>
                <a:gd name="T0" fmla="*/ 4 w 27"/>
                <a:gd name="T1" fmla="*/ 0 h 356"/>
                <a:gd name="T2" fmla="*/ 23 w 27"/>
                <a:gd name="T3" fmla="*/ 0 h 356"/>
                <a:gd name="T4" fmla="*/ 27 w 27"/>
                <a:gd name="T5" fmla="*/ 356 h 356"/>
                <a:gd name="T6" fmla="*/ 0 w 27"/>
                <a:gd name="T7" fmla="*/ 356 h 356"/>
                <a:gd name="T8" fmla="*/ 4 w 27"/>
                <a:gd name="T9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6">
                  <a:moveTo>
                    <a:pt x="4" y="0"/>
                  </a:moveTo>
                  <a:lnTo>
                    <a:pt x="23" y="0"/>
                  </a:lnTo>
                  <a:lnTo>
                    <a:pt x="27" y="356"/>
                  </a:lnTo>
                  <a:lnTo>
                    <a:pt x="0" y="35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5" name="Freeform 41"/>
            <p:cNvSpPr>
              <a:spLocks/>
            </p:cNvSpPr>
            <p:nvPr/>
          </p:nvSpPr>
          <p:spPr bwMode="auto">
            <a:xfrm>
              <a:off x="176965" y="2887712"/>
              <a:ext cx="15875" cy="206375"/>
            </a:xfrm>
            <a:custGeom>
              <a:avLst/>
              <a:gdLst>
                <a:gd name="T0" fmla="*/ 6 w 33"/>
                <a:gd name="T1" fmla="*/ 0 h 421"/>
                <a:gd name="T2" fmla="*/ 28 w 33"/>
                <a:gd name="T3" fmla="*/ 0 h 421"/>
                <a:gd name="T4" fmla="*/ 33 w 33"/>
                <a:gd name="T5" fmla="*/ 421 h 421"/>
                <a:gd name="T6" fmla="*/ 0 w 33"/>
                <a:gd name="T7" fmla="*/ 421 h 421"/>
                <a:gd name="T8" fmla="*/ 6 w 33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21">
                  <a:moveTo>
                    <a:pt x="6" y="0"/>
                  </a:moveTo>
                  <a:lnTo>
                    <a:pt x="28" y="0"/>
                  </a:lnTo>
                  <a:lnTo>
                    <a:pt x="33" y="421"/>
                  </a:lnTo>
                  <a:lnTo>
                    <a:pt x="0" y="42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90" name="Freeform 11"/>
          <p:cNvSpPr>
            <a:spLocks/>
          </p:cNvSpPr>
          <p:nvPr/>
        </p:nvSpPr>
        <p:spPr bwMode="auto">
          <a:xfrm>
            <a:off x="635085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LN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WIES</a:t>
            </a:r>
            <a:r>
              <a:rPr lang="de-AT" sz="2800" dirty="0"/>
              <a:t> </a:t>
            </a:r>
            <a:r>
              <a:rPr lang="de-AT" sz="2000" dirty="0"/>
              <a:t>– Wechsel im eigentlichen </a:t>
            </a:r>
            <a:r>
              <a:rPr lang="de-AT" sz="2000" dirty="0" smtClean="0"/>
              <a:t>Sinn </a:t>
            </a:r>
            <a:r>
              <a:rPr lang="de-AT" sz="2000" dirty="0"/>
              <a:t>(6/10)</a:t>
            </a: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944200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1619672" y="1916832"/>
            <a:ext cx="2117144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&lt;ANFRAGE_WIES&gt;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379128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7" name="Flussdiagramm: Prozess 76"/>
          <p:cNvSpPr/>
          <p:nvPr/>
        </p:nvSpPr>
        <p:spPr>
          <a:xfrm>
            <a:off x="3676557" y="2273192"/>
            <a:ext cx="1764196" cy="1531018"/>
          </a:xfrm>
          <a:prstGeom prst="flowChart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58" name="Group 15"/>
          <p:cNvGrpSpPr>
            <a:grpSpLocks noChangeAspect="1"/>
          </p:cNvGrpSpPr>
          <p:nvPr/>
        </p:nvGrpSpPr>
        <p:grpSpPr bwMode="auto">
          <a:xfrm>
            <a:off x="4491375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9" name="Freeform 11"/>
          <p:cNvSpPr>
            <a:spLocks/>
          </p:cNvSpPr>
          <p:nvPr/>
        </p:nvSpPr>
        <p:spPr bwMode="auto">
          <a:xfrm>
            <a:off x="4030975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0" name="Pfeil nach rechts 69"/>
          <p:cNvSpPr/>
          <p:nvPr/>
        </p:nvSpPr>
        <p:spPr>
          <a:xfrm flipH="1">
            <a:off x="1541698" y="2708920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&lt;VERBRAUCH_WIES&gt;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71" name="Pfeil nach rechts 70"/>
          <p:cNvSpPr/>
          <p:nvPr/>
        </p:nvSpPr>
        <p:spPr>
          <a:xfrm flipH="1">
            <a:off x="1541698" y="3199182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&lt;MSCONS_LN_WIES&gt;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grpSp>
        <p:nvGrpSpPr>
          <p:cNvPr id="78" name="Gruppieren 77"/>
          <p:cNvGrpSpPr/>
          <p:nvPr/>
        </p:nvGrpSpPr>
        <p:grpSpPr>
          <a:xfrm>
            <a:off x="5030822" y="1974098"/>
            <a:ext cx="830806" cy="725584"/>
            <a:chOff x="8194517" y="2841875"/>
            <a:chExt cx="830806" cy="725584"/>
          </a:xfrm>
          <a:solidFill>
            <a:schemeClr val="accent1"/>
          </a:solidFill>
        </p:grpSpPr>
        <p:sp>
          <p:nvSpPr>
            <p:cNvPr id="79" name="Ellipse 78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80" name="Grafik 79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81" name="Textfeld 80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72h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69" name="Flussdiagramm: Prozess 68"/>
          <p:cNvSpPr/>
          <p:nvPr/>
        </p:nvSpPr>
        <p:spPr>
          <a:xfrm>
            <a:off x="7211465" y="3788869"/>
            <a:ext cx="1764196" cy="951302"/>
          </a:xfrm>
          <a:prstGeom prst="flowChart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  <a:p>
            <a:endParaRPr lang="de-DE" dirty="0"/>
          </a:p>
          <a:p>
            <a:r>
              <a:rPr lang="de-DE" dirty="0" smtClean="0"/>
              <a:t>Nicht gefunden!</a:t>
            </a:r>
            <a:endParaRPr lang="de-AT" dirty="0" smtClean="0"/>
          </a:p>
        </p:txBody>
      </p:sp>
      <p:grpSp>
        <p:nvGrpSpPr>
          <p:cNvPr id="73" name="Gruppieren 72"/>
          <p:cNvGrpSpPr/>
          <p:nvPr/>
        </p:nvGrpSpPr>
        <p:grpSpPr>
          <a:xfrm>
            <a:off x="8421714" y="3423496"/>
            <a:ext cx="830806" cy="725584"/>
            <a:chOff x="8194517" y="2841875"/>
            <a:chExt cx="830806" cy="725584"/>
          </a:xfrm>
          <a:solidFill>
            <a:srgbClr val="FFC000"/>
          </a:solidFill>
        </p:grpSpPr>
        <p:sp>
          <p:nvSpPr>
            <p:cNvPr id="74" name="Ellipse 73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75" name="Grafik 74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76" name="Textfeld 75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48h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72" name="Pfeil nach rechts 71"/>
          <p:cNvSpPr/>
          <p:nvPr/>
        </p:nvSpPr>
        <p:spPr>
          <a:xfrm>
            <a:off x="5430341" y="3208735"/>
            <a:ext cx="2287198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&lt;WECHSELINF_WIES&gt;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10" name="Pfeil nach rechts 109"/>
          <p:cNvSpPr/>
          <p:nvPr/>
        </p:nvSpPr>
        <p:spPr>
          <a:xfrm flipH="1">
            <a:off x="4860032" y="4149080"/>
            <a:ext cx="2335039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&lt;LIEF_ZUORD_WIES&gt;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82" name="Abgerundetes Rechteck 81"/>
          <p:cNvSpPr/>
          <p:nvPr/>
        </p:nvSpPr>
        <p:spPr>
          <a:xfrm>
            <a:off x="3990759" y="4714869"/>
            <a:ext cx="4936540" cy="1360213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&lt;LIEF_ZUORD_WIES&gt;</a:t>
            </a:r>
            <a:endParaRPr lang="de-AT" sz="2000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Mögliche </a:t>
            </a:r>
            <a:r>
              <a:rPr lang="de-DE" sz="1400" b="1" dirty="0">
                <a:solidFill>
                  <a:schemeClr val="tx1"/>
                </a:solidFill>
              </a:rPr>
              <a:t>M</a:t>
            </a:r>
            <a:r>
              <a:rPr lang="de-DE" sz="1400" b="1" dirty="0" smtClean="0">
                <a:solidFill>
                  <a:schemeClr val="tx1"/>
                </a:solidFill>
              </a:rPr>
              <a:t>eldungen</a:t>
            </a:r>
            <a:r>
              <a:rPr lang="de-DE" sz="1400" b="1" dirty="0">
                <a:solidFill>
                  <a:schemeClr val="tx1"/>
                </a:solidFill>
              </a:rPr>
              <a:t>: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„Zählpunkt nicht gefunden </a:t>
            </a:r>
            <a:r>
              <a:rPr lang="de-DE" sz="1400" dirty="0" smtClean="0">
                <a:solidFill>
                  <a:schemeClr val="tx1"/>
                </a:solidFill>
              </a:rPr>
              <a:t>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Kunde wird nicht von Lieferant </a:t>
            </a:r>
            <a:r>
              <a:rPr lang="de-AT" sz="1400" dirty="0" smtClean="0">
                <a:solidFill>
                  <a:schemeClr val="tx1"/>
                </a:solidFill>
              </a:rPr>
              <a:t>versorgt“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83" name="Diagonaler Streifen 82"/>
          <p:cNvSpPr/>
          <p:nvPr/>
        </p:nvSpPr>
        <p:spPr>
          <a:xfrm rot="5400000">
            <a:off x="8017683" y="4721005"/>
            <a:ext cx="911465" cy="911357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NEU</a:t>
            </a:r>
            <a:endParaRPr lang="de-AT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64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7164287" y="1724399"/>
            <a:ext cx="197942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8" name="Rechteck 87"/>
          <p:cNvSpPr/>
          <p:nvPr/>
        </p:nvSpPr>
        <p:spPr>
          <a:xfrm>
            <a:off x="-1" y="1724400"/>
            <a:ext cx="1980000" cy="455742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Rechteck 56"/>
          <p:cNvSpPr/>
          <p:nvPr/>
        </p:nvSpPr>
        <p:spPr>
          <a:xfrm>
            <a:off x="3600112" y="1724399"/>
            <a:ext cx="1980000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9" name="Gruppieren 88"/>
          <p:cNvGrpSpPr/>
          <p:nvPr/>
        </p:nvGrpSpPr>
        <p:grpSpPr>
          <a:xfrm>
            <a:off x="85292" y="888811"/>
            <a:ext cx="837650" cy="904786"/>
            <a:chOff x="100765" y="2684512"/>
            <a:chExt cx="415926" cy="449262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glow rad="63500">
              <a:srgbClr val="92D050">
                <a:alpha val="20000"/>
              </a:srgb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1" name="Freeform 27"/>
            <p:cNvSpPr>
              <a:spLocks/>
            </p:cNvSpPr>
            <p:nvPr/>
          </p:nvSpPr>
          <p:spPr bwMode="auto">
            <a:xfrm>
              <a:off x="315078" y="2792462"/>
              <a:ext cx="23813" cy="22225"/>
            </a:xfrm>
            <a:custGeom>
              <a:avLst/>
              <a:gdLst>
                <a:gd name="T0" fmla="*/ 43 w 46"/>
                <a:gd name="T1" fmla="*/ 19 h 46"/>
                <a:gd name="T2" fmla="*/ 27 w 46"/>
                <a:gd name="T3" fmla="*/ 44 h 46"/>
                <a:gd name="T4" fmla="*/ 2 w 46"/>
                <a:gd name="T5" fmla="*/ 28 h 46"/>
                <a:gd name="T6" fmla="*/ 18 w 46"/>
                <a:gd name="T7" fmla="*/ 3 h 46"/>
                <a:gd name="T8" fmla="*/ 43 w 46"/>
                <a:gd name="T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9"/>
                  </a:moveTo>
                  <a:cubicBezTo>
                    <a:pt x="46" y="30"/>
                    <a:pt x="38" y="41"/>
                    <a:pt x="27" y="44"/>
                  </a:cubicBezTo>
                  <a:cubicBezTo>
                    <a:pt x="16" y="46"/>
                    <a:pt x="5" y="39"/>
                    <a:pt x="2" y="28"/>
                  </a:cubicBezTo>
                  <a:cubicBezTo>
                    <a:pt x="0" y="16"/>
                    <a:pt x="7" y="5"/>
                    <a:pt x="18" y="3"/>
                  </a:cubicBezTo>
                  <a:cubicBezTo>
                    <a:pt x="30" y="0"/>
                    <a:pt x="41" y="8"/>
                    <a:pt x="43" y="19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2" name="Freeform 28"/>
            <p:cNvSpPr>
              <a:spLocks/>
            </p:cNvSpPr>
            <p:nvPr/>
          </p:nvSpPr>
          <p:spPr bwMode="auto">
            <a:xfrm>
              <a:off x="292853" y="2684512"/>
              <a:ext cx="42863" cy="106363"/>
            </a:xfrm>
            <a:custGeom>
              <a:avLst/>
              <a:gdLst>
                <a:gd name="T0" fmla="*/ 16 w 87"/>
                <a:gd name="T1" fmla="*/ 0 h 220"/>
                <a:gd name="T2" fmla="*/ 87 w 87"/>
                <a:gd name="T3" fmla="*/ 209 h 220"/>
                <a:gd name="T4" fmla="*/ 38 w 87"/>
                <a:gd name="T5" fmla="*/ 220 h 220"/>
                <a:gd name="T6" fmla="*/ 16 w 87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220">
                  <a:moveTo>
                    <a:pt x="16" y="0"/>
                  </a:moveTo>
                  <a:cubicBezTo>
                    <a:pt x="50" y="37"/>
                    <a:pt x="69" y="168"/>
                    <a:pt x="87" y="209"/>
                  </a:cubicBezTo>
                  <a:lnTo>
                    <a:pt x="38" y="220"/>
                  </a:lnTo>
                  <a:cubicBezTo>
                    <a:pt x="37" y="175"/>
                    <a:pt x="0" y="50"/>
                    <a:pt x="16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337303" y="2795637"/>
              <a:ext cx="104775" cy="49213"/>
            </a:xfrm>
            <a:custGeom>
              <a:avLst/>
              <a:gdLst>
                <a:gd name="T0" fmla="*/ 216 w 216"/>
                <a:gd name="T1" fmla="*/ 91 h 101"/>
                <a:gd name="T2" fmla="*/ 0 w 216"/>
                <a:gd name="T3" fmla="*/ 48 h 101"/>
                <a:gd name="T4" fmla="*/ 16 w 216"/>
                <a:gd name="T5" fmla="*/ 0 h 101"/>
                <a:gd name="T6" fmla="*/ 216 w 216"/>
                <a:gd name="T7" fmla="*/ 9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1">
                  <a:moveTo>
                    <a:pt x="216" y="91"/>
                  </a:moveTo>
                  <a:cubicBezTo>
                    <a:pt x="168" y="101"/>
                    <a:pt x="45" y="53"/>
                    <a:pt x="0" y="48"/>
                  </a:cubicBezTo>
                  <a:lnTo>
                    <a:pt x="16" y="0"/>
                  </a:lnTo>
                  <a:cubicBezTo>
                    <a:pt x="55" y="21"/>
                    <a:pt x="182" y="53"/>
                    <a:pt x="216" y="9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auto">
            <a:xfrm>
              <a:off x="235703" y="2803574"/>
              <a:ext cx="87313" cy="82550"/>
            </a:xfrm>
            <a:custGeom>
              <a:avLst/>
              <a:gdLst>
                <a:gd name="T0" fmla="*/ 0 w 178"/>
                <a:gd name="T1" fmla="*/ 166 h 166"/>
                <a:gd name="T2" fmla="*/ 144 w 178"/>
                <a:gd name="T3" fmla="*/ 0 h 166"/>
                <a:gd name="T4" fmla="*/ 178 w 178"/>
                <a:gd name="T5" fmla="*/ 36 h 166"/>
                <a:gd name="T6" fmla="*/ 0 w 178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0" y="166"/>
                  </a:moveTo>
                  <a:cubicBezTo>
                    <a:pt x="14" y="119"/>
                    <a:pt x="117" y="36"/>
                    <a:pt x="144" y="0"/>
                  </a:cubicBezTo>
                  <a:lnTo>
                    <a:pt x="178" y="36"/>
                  </a:lnTo>
                  <a:cubicBezTo>
                    <a:pt x="140" y="60"/>
                    <a:pt x="50" y="155"/>
                    <a:pt x="0" y="16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5" name="Freeform 31"/>
            <p:cNvSpPr>
              <a:spLocks/>
            </p:cNvSpPr>
            <p:nvPr/>
          </p:nvSpPr>
          <p:spPr bwMode="auto">
            <a:xfrm>
              <a:off x="448428" y="2865487"/>
              <a:ext cx="17463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3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9"/>
                    <a:pt x="0" y="20"/>
                    <a:pt x="2" y="12"/>
                  </a:cubicBezTo>
                  <a:cubicBezTo>
                    <a:pt x="5" y="5"/>
                    <a:pt x="13" y="0"/>
                    <a:pt x="21" y="3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451603" y="2790874"/>
              <a:ext cx="34925" cy="74613"/>
            </a:xfrm>
            <a:custGeom>
              <a:avLst/>
              <a:gdLst>
                <a:gd name="T0" fmla="*/ 63 w 71"/>
                <a:gd name="T1" fmla="*/ 0 h 154"/>
                <a:gd name="T2" fmla="*/ 34 w 71"/>
                <a:gd name="T3" fmla="*/ 154 h 154"/>
                <a:gd name="T4" fmla="*/ 0 w 71"/>
                <a:gd name="T5" fmla="*/ 144 h 154"/>
                <a:gd name="T6" fmla="*/ 63 w 71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4">
                  <a:moveTo>
                    <a:pt x="63" y="0"/>
                  </a:moveTo>
                  <a:cubicBezTo>
                    <a:pt x="71" y="35"/>
                    <a:pt x="38" y="123"/>
                    <a:pt x="34" y="154"/>
                  </a:cubicBezTo>
                  <a:lnTo>
                    <a:pt x="0" y="144"/>
                  </a:lnTo>
                  <a:cubicBezTo>
                    <a:pt x="15" y="116"/>
                    <a:pt x="36" y="25"/>
                    <a:pt x="63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>
              <a:off x="457953" y="2875012"/>
              <a:ext cx="58738" cy="61913"/>
            </a:xfrm>
            <a:custGeom>
              <a:avLst/>
              <a:gdLst>
                <a:gd name="T0" fmla="*/ 119 w 119"/>
                <a:gd name="T1" fmla="*/ 127 h 127"/>
                <a:gd name="T2" fmla="*/ 0 w 119"/>
                <a:gd name="T3" fmla="*/ 24 h 127"/>
                <a:gd name="T4" fmla="*/ 27 w 119"/>
                <a:gd name="T5" fmla="*/ 0 h 127"/>
                <a:gd name="T6" fmla="*/ 119 w 119"/>
                <a:gd name="T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7">
                  <a:moveTo>
                    <a:pt x="119" y="127"/>
                  </a:moveTo>
                  <a:cubicBezTo>
                    <a:pt x="85" y="117"/>
                    <a:pt x="26" y="43"/>
                    <a:pt x="0" y="24"/>
                  </a:cubicBezTo>
                  <a:lnTo>
                    <a:pt x="27" y="0"/>
                  </a:lnTo>
                  <a:cubicBezTo>
                    <a:pt x="44" y="27"/>
                    <a:pt x="111" y="91"/>
                    <a:pt x="119" y="127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372228" y="2867074"/>
              <a:ext cx="76200" cy="31750"/>
            </a:xfrm>
            <a:custGeom>
              <a:avLst/>
              <a:gdLst>
                <a:gd name="T0" fmla="*/ 0 w 156"/>
                <a:gd name="T1" fmla="*/ 53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3"/>
                  </a:moveTo>
                  <a:cubicBezTo>
                    <a:pt x="25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6"/>
                    <a:pt x="35" y="64"/>
                    <a:pt x="0" y="53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178553" y="2859137"/>
              <a:ext cx="15875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2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8"/>
                    <a:pt x="0" y="20"/>
                    <a:pt x="2" y="12"/>
                  </a:cubicBezTo>
                  <a:cubicBezTo>
                    <a:pt x="5" y="5"/>
                    <a:pt x="13" y="0"/>
                    <a:pt x="21" y="2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181728" y="2782937"/>
              <a:ext cx="33338" cy="76200"/>
            </a:xfrm>
            <a:custGeom>
              <a:avLst/>
              <a:gdLst>
                <a:gd name="T0" fmla="*/ 62 w 70"/>
                <a:gd name="T1" fmla="*/ 0 h 154"/>
                <a:gd name="T2" fmla="*/ 34 w 70"/>
                <a:gd name="T3" fmla="*/ 154 h 154"/>
                <a:gd name="T4" fmla="*/ 0 w 70"/>
                <a:gd name="T5" fmla="*/ 144 h 154"/>
                <a:gd name="T6" fmla="*/ 62 w 70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54">
                  <a:moveTo>
                    <a:pt x="62" y="0"/>
                  </a:moveTo>
                  <a:cubicBezTo>
                    <a:pt x="70" y="34"/>
                    <a:pt x="37" y="122"/>
                    <a:pt x="34" y="154"/>
                  </a:cubicBezTo>
                  <a:lnTo>
                    <a:pt x="0" y="144"/>
                  </a:lnTo>
                  <a:cubicBezTo>
                    <a:pt x="15" y="115"/>
                    <a:pt x="35" y="25"/>
                    <a:pt x="62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188078" y="2868662"/>
              <a:ext cx="57150" cy="61913"/>
            </a:xfrm>
            <a:custGeom>
              <a:avLst/>
              <a:gdLst>
                <a:gd name="T0" fmla="*/ 119 w 119"/>
                <a:gd name="T1" fmla="*/ 126 h 126"/>
                <a:gd name="T2" fmla="*/ 0 w 119"/>
                <a:gd name="T3" fmla="*/ 24 h 126"/>
                <a:gd name="T4" fmla="*/ 26 w 119"/>
                <a:gd name="T5" fmla="*/ 0 h 126"/>
                <a:gd name="T6" fmla="*/ 119 w 119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6">
                  <a:moveTo>
                    <a:pt x="119" y="126"/>
                  </a:moveTo>
                  <a:cubicBezTo>
                    <a:pt x="85" y="116"/>
                    <a:pt x="25" y="43"/>
                    <a:pt x="0" y="24"/>
                  </a:cubicBezTo>
                  <a:lnTo>
                    <a:pt x="26" y="0"/>
                  </a:lnTo>
                  <a:cubicBezTo>
                    <a:pt x="43" y="27"/>
                    <a:pt x="111" y="90"/>
                    <a:pt x="119" y="12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100765" y="2860724"/>
              <a:ext cx="77788" cy="30163"/>
            </a:xfrm>
            <a:custGeom>
              <a:avLst/>
              <a:gdLst>
                <a:gd name="T0" fmla="*/ 0 w 156"/>
                <a:gd name="T1" fmla="*/ 54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4"/>
                  </a:moveTo>
                  <a:cubicBezTo>
                    <a:pt x="26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7"/>
                    <a:pt x="35" y="64"/>
                    <a:pt x="0" y="54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3" name="Freeform 39"/>
            <p:cNvSpPr>
              <a:spLocks/>
            </p:cNvSpPr>
            <p:nvPr/>
          </p:nvSpPr>
          <p:spPr bwMode="auto">
            <a:xfrm>
              <a:off x="315078" y="2828974"/>
              <a:ext cx="23813" cy="304800"/>
            </a:xfrm>
            <a:custGeom>
              <a:avLst/>
              <a:gdLst>
                <a:gd name="T0" fmla="*/ 9 w 49"/>
                <a:gd name="T1" fmla="*/ 0 h 625"/>
                <a:gd name="T2" fmla="*/ 41 w 49"/>
                <a:gd name="T3" fmla="*/ 0 h 625"/>
                <a:gd name="T4" fmla="*/ 49 w 49"/>
                <a:gd name="T5" fmla="*/ 625 h 625"/>
                <a:gd name="T6" fmla="*/ 0 w 49"/>
                <a:gd name="T7" fmla="*/ 625 h 625"/>
                <a:gd name="T8" fmla="*/ 9 w 49"/>
                <a:gd name="T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25">
                  <a:moveTo>
                    <a:pt x="9" y="0"/>
                  </a:moveTo>
                  <a:lnTo>
                    <a:pt x="41" y="0"/>
                  </a:lnTo>
                  <a:lnTo>
                    <a:pt x="49" y="625"/>
                  </a:lnTo>
                  <a:lnTo>
                    <a:pt x="0" y="6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450015" y="2892474"/>
              <a:ext cx="12700" cy="174625"/>
            </a:xfrm>
            <a:custGeom>
              <a:avLst/>
              <a:gdLst>
                <a:gd name="T0" fmla="*/ 4 w 27"/>
                <a:gd name="T1" fmla="*/ 0 h 356"/>
                <a:gd name="T2" fmla="*/ 23 w 27"/>
                <a:gd name="T3" fmla="*/ 0 h 356"/>
                <a:gd name="T4" fmla="*/ 27 w 27"/>
                <a:gd name="T5" fmla="*/ 356 h 356"/>
                <a:gd name="T6" fmla="*/ 0 w 27"/>
                <a:gd name="T7" fmla="*/ 356 h 356"/>
                <a:gd name="T8" fmla="*/ 4 w 27"/>
                <a:gd name="T9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6">
                  <a:moveTo>
                    <a:pt x="4" y="0"/>
                  </a:moveTo>
                  <a:lnTo>
                    <a:pt x="23" y="0"/>
                  </a:lnTo>
                  <a:lnTo>
                    <a:pt x="27" y="356"/>
                  </a:lnTo>
                  <a:lnTo>
                    <a:pt x="0" y="35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5" name="Freeform 41"/>
            <p:cNvSpPr>
              <a:spLocks/>
            </p:cNvSpPr>
            <p:nvPr/>
          </p:nvSpPr>
          <p:spPr bwMode="auto">
            <a:xfrm>
              <a:off x="176965" y="2887712"/>
              <a:ext cx="15875" cy="206375"/>
            </a:xfrm>
            <a:custGeom>
              <a:avLst/>
              <a:gdLst>
                <a:gd name="T0" fmla="*/ 6 w 33"/>
                <a:gd name="T1" fmla="*/ 0 h 421"/>
                <a:gd name="T2" fmla="*/ 28 w 33"/>
                <a:gd name="T3" fmla="*/ 0 h 421"/>
                <a:gd name="T4" fmla="*/ 33 w 33"/>
                <a:gd name="T5" fmla="*/ 421 h 421"/>
                <a:gd name="T6" fmla="*/ 0 w 33"/>
                <a:gd name="T7" fmla="*/ 421 h 421"/>
                <a:gd name="T8" fmla="*/ 6 w 33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21">
                  <a:moveTo>
                    <a:pt x="6" y="0"/>
                  </a:moveTo>
                  <a:lnTo>
                    <a:pt x="28" y="0"/>
                  </a:lnTo>
                  <a:lnTo>
                    <a:pt x="33" y="421"/>
                  </a:lnTo>
                  <a:lnTo>
                    <a:pt x="0" y="42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90" name="Freeform 11"/>
          <p:cNvSpPr>
            <a:spLocks/>
          </p:cNvSpPr>
          <p:nvPr/>
        </p:nvSpPr>
        <p:spPr bwMode="auto">
          <a:xfrm>
            <a:off x="635085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LN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WIES</a:t>
            </a:r>
            <a:r>
              <a:rPr lang="de-AT" sz="2800" dirty="0"/>
              <a:t> </a:t>
            </a:r>
            <a:r>
              <a:rPr lang="de-AT" sz="2000" dirty="0"/>
              <a:t>– Wechsel im eigentlichen </a:t>
            </a:r>
            <a:r>
              <a:rPr lang="de-AT" sz="2000" dirty="0" smtClean="0"/>
              <a:t>Sinn </a:t>
            </a:r>
            <a:r>
              <a:rPr lang="de-AT" sz="2000" dirty="0"/>
              <a:t>(7/10)</a:t>
            </a: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944200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1619672" y="1916832"/>
            <a:ext cx="2117144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&lt;ANFRAGE_WIES&gt;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379128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7" name="Flussdiagramm: Prozess 76"/>
          <p:cNvSpPr/>
          <p:nvPr/>
        </p:nvSpPr>
        <p:spPr>
          <a:xfrm>
            <a:off x="3676557" y="2273192"/>
            <a:ext cx="1764196" cy="1531018"/>
          </a:xfrm>
          <a:prstGeom prst="flowChart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58" name="Group 15"/>
          <p:cNvGrpSpPr>
            <a:grpSpLocks noChangeAspect="1"/>
          </p:cNvGrpSpPr>
          <p:nvPr/>
        </p:nvGrpSpPr>
        <p:grpSpPr bwMode="auto">
          <a:xfrm>
            <a:off x="4491375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9" name="Freeform 11"/>
          <p:cNvSpPr>
            <a:spLocks/>
          </p:cNvSpPr>
          <p:nvPr/>
        </p:nvSpPr>
        <p:spPr bwMode="auto">
          <a:xfrm>
            <a:off x="4030975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0" name="Pfeil nach rechts 69"/>
          <p:cNvSpPr/>
          <p:nvPr/>
        </p:nvSpPr>
        <p:spPr>
          <a:xfrm flipH="1">
            <a:off x="1541698" y="2708920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&lt;VERBRAUCH_WIES&gt;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71" name="Pfeil nach rechts 70"/>
          <p:cNvSpPr/>
          <p:nvPr/>
        </p:nvSpPr>
        <p:spPr>
          <a:xfrm flipH="1">
            <a:off x="1541698" y="3199182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&lt;MSCONS_LN_WIES&gt;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grpSp>
        <p:nvGrpSpPr>
          <p:cNvPr id="78" name="Gruppieren 77"/>
          <p:cNvGrpSpPr/>
          <p:nvPr/>
        </p:nvGrpSpPr>
        <p:grpSpPr>
          <a:xfrm>
            <a:off x="5030822" y="1974098"/>
            <a:ext cx="830806" cy="725584"/>
            <a:chOff x="8194517" y="2841875"/>
            <a:chExt cx="830806" cy="725584"/>
          </a:xfrm>
          <a:solidFill>
            <a:schemeClr val="accent1"/>
          </a:solidFill>
        </p:grpSpPr>
        <p:sp>
          <p:nvSpPr>
            <p:cNvPr id="79" name="Ellipse 78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80" name="Grafik 79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81" name="Textfeld 80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72h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69" name="Flussdiagramm: Prozess 68"/>
          <p:cNvSpPr/>
          <p:nvPr/>
        </p:nvSpPr>
        <p:spPr>
          <a:xfrm>
            <a:off x="7211465" y="3788869"/>
            <a:ext cx="1764196" cy="951302"/>
          </a:xfrm>
          <a:prstGeom prst="flowChart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73" name="Gruppieren 72"/>
          <p:cNvGrpSpPr/>
          <p:nvPr/>
        </p:nvGrpSpPr>
        <p:grpSpPr>
          <a:xfrm>
            <a:off x="8421714" y="3423496"/>
            <a:ext cx="830806" cy="725584"/>
            <a:chOff x="8194517" y="2841875"/>
            <a:chExt cx="830806" cy="725584"/>
          </a:xfrm>
          <a:solidFill>
            <a:srgbClr val="FFC000"/>
          </a:solidFill>
        </p:grpSpPr>
        <p:sp>
          <p:nvSpPr>
            <p:cNvPr id="74" name="Ellipse 73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75" name="Grafik 74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76" name="Textfeld 75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48h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72" name="Pfeil nach rechts 71"/>
          <p:cNvSpPr/>
          <p:nvPr/>
        </p:nvSpPr>
        <p:spPr>
          <a:xfrm>
            <a:off x="5430341" y="3208735"/>
            <a:ext cx="2287198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&lt;WECHSELINF_WIES&gt;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10" name="Pfeil nach rechts 109"/>
          <p:cNvSpPr/>
          <p:nvPr/>
        </p:nvSpPr>
        <p:spPr>
          <a:xfrm flipH="1">
            <a:off x="4860032" y="4149080"/>
            <a:ext cx="2335039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&lt;KEIN_EW_NB_WIES&gt;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82" name="Abgerundetes Rechteck 81"/>
          <p:cNvSpPr/>
          <p:nvPr/>
        </p:nvSpPr>
        <p:spPr>
          <a:xfrm>
            <a:off x="4030975" y="4625678"/>
            <a:ext cx="4936540" cy="1115706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>
                <a:solidFill>
                  <a:schemeClr val="tx1"/>
                </a:solidFill>
              </a:rPr>
              <a:t>&lt;KEIN_EW_NB_WIES</a:t>
            </a:r>
            <a:r>
              <a:rPr lang="de-AT" sz="2000" dirty="0" smtClean="0">
                <a:solidFill>
                  <a:schemeClr val="tx1"/>
                </a:solidFill>
              </a:rPr>
              <a:t>&gt; </a:t>
            </a:r>
            <a:r>
              <a:rPr lang="de-AT" sz="2000" dirty="0">
                <a:solidFill>
                  <a:schemeClr val="tx1"/>
                </a:solidFill>
              </a:rPr>
              <a:t>&lt;</a:t>
            </a:r>
            <a:r>
              <a:rPr lang="de-AT" sz="2000" dirty="0" smtClean="0">
                <a:solidFill>
                  <a:schemeClr val="tx1"/>
                </a:solidFill>
              </a:rPr>
              <a:t>KEIN_EW_LN_WIES&gt;</a:t>
            </a:r>
            <a:endParaRPr lang="de-AT" sz="2000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Mögliche </a:t>
            </a:r>
            <a:r>
              <a:rPr lang="de-DE" sz="1400" b="1" dirty="0">
                <a:solidFill>
                  <a:schemeClr val="tx1"/>
                </a:solidFill>
              </a:rPr>
              <a:t>M</a:t>
            </a:r>
            <a:r>
              <a:rPr lang="de-DE" sz="1400" b="1" dirty="0" smtClean="0">
                <a:solidFill>
                  <a:schemeClr val="tx1"/>
                </a:solidFill>
              </a:rPr>
              <a:t>eldungen</a:t>
            </a:r>
            <a:r>
              <a:rPr lang="de-DE" sz="1400" b="1" dirty="0">
                <a:solidFill>
                  <a:schemeClr val="tx1"/>
                </a:solidFill>
              </a:rPr>
              <a:t>: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„Kein Einwand für </a:t>
            </a:r>
            <a:r>
              <a:rPr lang="de-DE" sz="1400" dirty="0" smtClean="0">
                <a:solidFill>
                  <a:schemeClr val="tx1"/>
                </a:solidFill>
              </a:rPr>
              <a:t>Wechsel“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11" name="Pfeil nach rechts 110"/>
          <p:cNvSpPr/>
          <p:nvPr/>
        </p:nvSpPr>
        <p:spPr>
          <a:xfrm flipH="1">
            <a:off x="1541697" y="3836105"/>
            <a:ext cx="5649783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&lt;KEIN_EW_LN_WIES&gt;</a:t>
            </a:r>
            <a:endParaRPr lang="de-AT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46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7164287" y="1724399"/>
            <a:ext cx="197942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8" name="Rechteck 87"/>
          <p:cNvSpPr/>
          <p:nvPr/>
        </p:nvSpPr>
        <p:spPr>
          <a:xfrm>
            <a:off x="-1" y="1724400"/>
            <a:ext cx="1980000" cy="455742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Rechteck 56"/>
          <p:cNvSpPr/>
          <p:nvPr/>
        </p:nvSpPr>
        <p:spPr>
          <a:xfrm>
            <a:off x="3600112" y="1724399"/>
            <a:ext cx="1980000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9" name="Gruppieren 88"/>
          <p:cNvGrpSpPr/>
          <p:nvPr/>
        </p:nvGrpSpPr>
        <p:grpSpPr>
          <a:xfrm>
            <a:off x="85292" y="888811"/>
            <a:ext cx="837650" cy="904786"/>
            <a:chOff x="100765" y="2684512"/>
            <a:chExt cx="415926" cy="449262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glow rad="63500">
              <a:srgbClr val="92D050">
                <a:alpha val="20000"/>
              </a:srgb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1" name="Freeform 27"/>
            <p:cNvSpPr>
              <a:spLocks/>
            </p:cNvSpPr>
            <p:nvPr/>
          </p:nvSpPr>
          <p:spPr bwMode="auto">
            <a:xfrm>
              <a:off x="315078" y="2792462"/>
              <a:ext cx="23813" cy="22225"/>
            </a:xfrm>
            <a:custGeom>
              <a:avLst/>
              <a:gdLst>
                <a:gd name="T0" fmla="*/ 43 w 46"/>
                <a:gd name="T1" fmla="*/ 19 h 46"/>
                <a:gd name="T2" fmla="*/ 27 w 46"/>
                <a:gd name="T3" fmla="*/ 44 h 46"/>
                <a:gd name="T4" fmla="*/ 2 w 46"/>
                <a:gd name="T5" fmla="*/ 28 h 46"/>
                <a:gd name="T6" fmla="*/ 18 w 46"/>
                <a:gd name="T7" fmla="*/ 3 h 46"/>
                <a:gd name="T8" fmla="*/ 43 w 46"/>
                <a:gd name="T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9"/>
                  </a:moveTo>
                  <a:cubicBezTo>
                    <a:pt x="46" y="30"/>
                    <a:pt x="38" y="41"/>
                    <a:pt x="27" y="44"/>
                  </a:cubicBezTo>
                  <a:cubicBezTo>
                    <a:pt x="16" y="46"/>
                    <a:pt x="5" y="39"/>
                    <a:pt x="2" y="28"/>
                  </a:cubicBezTo>
                  <a:cubicBezTo>
                    <a:pt x="0" y="16"/>
                    <a:pt x="7" y="5"/>
                    <a:pt x="18" y="3"/>
                  </a:cubicBezTo>
                  <a:cubicBezTo>
                    <a:pt x="30" y="0"/>
                    <a:pt x="41" y="8"/>
                    <a:pt x="43" y="19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2" name="Freeform 28"/>
            <p:cNvSpPr>
              <a:spLocks/>
            </p:cNvSpPr>
            <p:nvPr/>
          </p:nvSpPr>
          <p:spPr bwMode="auto">
            <a:xfrm>
              <a:off x="292853" y="2684512"/>
              <a:ext cx="42863" cy="106363"/>
            </a:xfrm>
            <a:custGeom>
              <a:avLst/>
              <a:gdLst>
                <a:gd name="T0" fmla="*/ 16 w 87"/>
                <a:gd name="T1" fmla="*/ 0 h 220"/>
                <a:gd name="T2" fmla="*/ 87 w 87"/>
                <a:gd name="T3" fmla="*/ 209 h 220"/>
                <a:gd name="T4" fmla="*/ 38 w 87"/>
                <a:gd name="T5" fmla="*/ 220 h 220"/>
                <a:gd name="T6" fmla="*/ 16 w 87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220">
                  <a:moveTo>
                    <a:pt x="16" y="0"/>
                  </a:moveTo>
                  <a:cubicBezTo>
                    <a:pt x="50" y="37"/>
                    <a:pt x="69" y="168"/>
                    <a:pt x="87" y="209"/>
                  </a:cubicBezTo>
                  <a:lnTo>
                    <a:pt x="38" y="220"/>
                  </a:lnTo>
                  <a:cubicBezTo>
                    <a:pt x="37" y="175"/>
                    <a:pt x="0" y="50"/>
                    <a:pt x="16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337303" y="2795637"/>
              <a:ext cx="104775" cy="49213"/>
            </a:xfrm>
            <a:custGeom>
              <a:avLst/>
              <a:gdLst>
                <a:gd name="T0" fmla="*/ 216 w 216"/>
                <a:gd name="T1" fmla="*/ 91 h 101"/>
                <a:gd name="T2" fmla="*/ 0 w 216"/>
                <a:gd name="T3" fmla="*/ 48 h 101"/>
                <a:gd name="T4" fmla="*/ 16 w 216"/>
                <a:gd name="T5" fmla="*/ 0 h 101"/>
                <a:gd name="T6" fmla="*/ 216 w 216"/>
                <a:gd name="T7" fmla="*/ 9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1">
                  <a:moveTo>
                    <a:pt x="216" y="91"/>
                  </a:moveTo>
                  <a:cubicBezTo>
                    <a:pt x="168" y="101"/>
                    <a:pt x="45" y="53"/>
                    <a:pt x="0" y="48"/>
                  </a:cubicBezTo>
                  <a:lnTo>
                    <a:pt x="16" y="0"/>
                  </a:lnTo>
                  <a:cubicBezTo>
                    <a:pt x="55" y="21"/>
                    <a:pt x="182" y="53"/>
                    <a:pt x="216" y="9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auto">
            <a:xfrm>
              <a:off x="235703" y="2803574"/>
              <a:ext cx="87313" cy="82550"/>
            </a:xfrm>
            <a:custGeom>
              <a:avLst/>
              <a:gdLst>
                <a:gd name="T0" fmla="*/ 0 w 178"/>
                <a:gd name="T1" fmla="*/ 166 h 166"/>
                <a:gd name="T2" fmla="*/ 144 w 178"/>
                <a:gd name="T3" fmla="*/ 0 h 166"/>
                <a:gd name="T4" fmla="*/ 178 w 178"/>
                <a:gd name="T5" fmla="*/ 36 h 166"/>
                <a:gd name="T6" fmla="*/ 0 w 178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0" y="166"/>
                  </a:moveTo>
                  <a:cubicBezTo>
                    <a:pt x="14" y="119"/>
                    <a:pt x="117" y="36"/>
                    <a:pt x="144" y="0"/>
                  </a:cubicBezTo>
                  <a:lnTo>
                    <a:pt x="178" y="36"/>
                  </a:lnTo>
                  <a:cubicBezTo>
                    <a:pt x="140" y="60"/>
                    <a:pt x="50" y="155"/>
                    <a:pt x="0" y="16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5" name="Freeform 31"/>
            <p:cNvSpPr>
              <a:spLocks/>
            </p:cNvSpPr>
            <p:nvPr/>
          </p:nvSpPr>
          <p:spPr bwMode="auto">
            <a:xfrm>
              <a:off x="448428" y="2865487"/>
              <a:ext cx="17463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3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9"/>
                    <a:pt x="0" y="20"/>
                    <a:pt x="2" y="12"/>
                  </a:cubicBezTo>
                  <a:cubicBezTo>
                    <a:pt x="5" y="5"/>
                    <a:pt x="13" y="0"/>
                    <a:pt x="21" y="3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451603" y="2790874"/>
              <a:ext cx="34925" cy="74613"/>
            </a:xfrm>
            <a:custGeom>
              <a:avLst/>
              <a:gdLst>
                <a:gd name="T0" fmla="*/ 63 w 71"/>
                <a:gd name="T1" fmla="*/ 0 h 154"/>
                <a:gd name="T2" fmla="*/ 34 w 71"/>
                <a:gd name="T3" fmla="*/ 154 h 154"/>
                <a:gd name="T4" fmla="*/ 0 w 71"/>
                <a:gd name="T5" fmla="*/ 144 h 154"/>
                <a:gd name="T6" fmla="*/ 63 w 71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4">
                  <a:moveTo>
                    <a:pt x="63" y="0"/>
                  </a:moveTo>
                  <a:cubicBezTo>
                    <a:pt x="71" y="35"/>
                    <a:pt x="38" y="123"/>
                    <a:pt x="34" y="154"/>
                  </a:cubicBezTo>
                  <a:lnTo>
                    <a:pt x="0" y="144"/>
                  </a:lnTo>
                  <a:cubicBezTo>
                    <a:pt x="15" y="116"/>
                    <a:pt x="36" y="25"/>
                    <a:pt x="63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>
              <a:off x="457953" y="2875012"/>
              <a:ext cx="58738" cy="61913"/>
            </a:xfrm>
            <a:custGeom>
              <a:avLst/>
              <a:gdLst>
                <a:gd name="T0" fmla="*/ 119 w 119"/>
                <a:gd name="T1" fmla="*/ 127 h 127"/>
                <a:gd name="T2" fmla="*/ 0 w 119"/>
                <a:gd name="T3" fmla="*/ 24 h 127"/>
                <a:gd name="T4" fmla="*/ 27 w 119"/>
                <a:gd name="T5" fmla="*/ 0 h 127"/>
                <a:gd name="T6" fmla="*/ 119 w 119"/>
                <a:gd name="T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7">
                  <a:moveTo>
                    <a:pt x="119" y="127"/>
                  </a:moveTo>
                  <a:cubicBezTo>
                    <a:pt x="85" y="117"/>
                    <a:pt x="26" y="43"/>
                    <a:pt x="0" y="24"/>
                  </a:cubicBezTo>
                  <a:lnTo>
                    <a:pt x="27" y="0"/>
                  </a:lnTo>
                  <a:cubicBezTo>
                    <a:pt x="44" y="27"/>
                    <a:pt x="111" y="91"/>
                    <a:pt x="119" y="127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372228" y="2867074"/>
              <a:ext cx="76200" cy="31750"/>
            </a:xfrm>
            <a:custGeom>
              <a:avLst/>
              <a:gdLst>
                <a:gd name="T0" fmla="*/ 0 w 156"/>
                <a:gd name="T1" fmla="*/ 53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3"/>
                  </a:moveTo>
                  <a:cubicBezTo>
                    <a:pt x="25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6"/>
                    <a:pt x="35" y="64"/>
                    <a:pt x="0" y="53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178553" y="2859137"/>
              <a:ext cx="15875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2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8"/>
                    <a:pt x="0" y="20"/>
                    <a:pt x="2" y="12"/>
                  </a:cubicBezTo>
                  <a:cubicBezTo>
                    <a:pt x="5" y="5"/>
                    <a:pt x="13" y="0"/>
                    <a:pt x="21" y="2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181728" y="2782937"/>
              <a:ext cx="33338" cy="76200"/>
            </a:xfrm>
            <a:custGeom>
              <a:avLst/>
              <a:gdLst>
                <a:gd name="T0" fmla="*/ 62 w 70"/>
                <a:gd name="T1" fmla="*/ 0 h 154"/>
                <a:gd name="T2" fmla="*/ 34 w 70"/>
                <a:gd name="T3" fmla="*/ 154 h 154"/>
                <a:gd name="T4" fmla="*/ 0 w 70"/>
                <a:gd name="T5" fmla="*/ 144 h 154"/>
                <a:gd name="T6" fmla="*/ 62 w 70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54">
                  <a:moveTo>
                    <a:pt x="62" y="0"/>
                  </a:moveTo>
                  <a:cubicBezTo>
                    <a:pt x="70" y="34"/>
                    <a:pt x="37" y="122"/>
                    <a:pt x="34" y="154"/>
                  </a:cubicBezTo>
                  <a:lnTo>
                    <a:pt x="0" y="144"/>
                  </a:lnTo>
                  <a:cubicBezTo>
                    <a:pt x="15" y="115"/>
                    <a:pt x="35" y="25"/>
                    <a:pt x="62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188078" y="2868662"/>
              <a:ext cx="57150" cy="61913"/>
            </a:xfrm>
            <a:custGeom>
              <a:avLst/>
              <a:gdLst>
                <a:gd name="T0" fmla="*/ 119 w 119"/>
                <a:gd name="T1" fmla="*/ 126 h 126"/>
                <a:gd name="T2" fmla="*/ 0 w 119"/>
                <a:gd name="T3" fmla="*/ 24 h 126"/>
                <a:gd name="T4" fmla="*/ 26 w 119"/>
                <a:gd name="T5" fmla="*/ 0 h 126"/>
                <a:gd name="T6" fmla="*/ 119 w 119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6">
                  <a:moveTo>
                    <a:pt x="119" y="126"/>
                  </a:moveTo>
                  <a:cubicBezTo>
                    <a:pt x="85" y="116"/>
                    <a:pt x="25" y="43"/>
                    <a:pt x="0" y="24"/>
                  </a:cubicBezTo>
                  <a:lnTo>
                    <a:pt x="26" y="0"/>
                  </a:lnTo>
                  <a:cubicBezTo>
                    <a:pt x="43" y="27"/>
                    <a:pt x="111" y="90"/>
                    <a:pt x="119" y="12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100765" y="2860724"/>
              <a:ext cx="77788" cy="30163"/>
            </a:xfrm>
            <a:custGeom>
              <a:avLst/>
              <a:gdLst>
                <a:gd name="T0" fmla="*/ 0 w 156"/>
                <a:gd name="T1" fmla="*/ 54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4"/>
                  </a:moveTo>
                  <a:cubicBezTo>
                    <a:pt x="26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7"/>
                    <a:pt x="35" y="64"/>
                    <a:pt x="0" y="54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3" name="Freeform 39"/>
            <p:cNvSpPr>
              <a:spLocks/>
            </p:cNvSpPr>
            <p:nvPr/>
          </p:nvSpPr>
          <p:spPr bwMode="auto">
            <a:xfrm>
              <a:off x="315078" y="2828974"/>
              <a:ext cx="23813" cy="304800"/>
            </a:xfrm>
            <a:custGeom>
              <a:avLst/>
              <a:gdLst>
                <a:gd name="T0" fmla="*/ 9 w 49"/>
                <a:gd name="T1" fmla="*/ 0 h 625"/>
                <a:gd name="T2" fmla="*/ 41 w 49"/>
                <a:gd name="T3" fmla="*/ 0 h 625"/>
                <a:gd name="T4" fmla="*/ 49 w 49"/>
                <a:gd name="T5" fmla="*/ 625 h 625"/>
                <a:gd name="T6" fmla="*/ 0 w 49"/>
                <a:gd name="T7" fmla="*/ 625 h 625"/>
                <a:gd name="T8" fmla="*/ 9 w 49"/>
                <a:gd name="T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25">
                  <a:moveTo>
                    <a:pt x="9" y="0"/>
                  </a:moveTo>
                  <a:lnTo>
                    <a:pt x="41" y="0"/>
                  </a:lnTo>
                  <a:lnTo>
                    <a:pt x="49" y="625"/>
                  </a:lnTo>
                  <a:lnTo>
                    <a:pt x="0" y="6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450015" y="2892474"/>
              <a:ext cx="12700" cy="174625"/>
            </a:xfrm>
            <a:custGeom>
              <a:avLst/>
              <a:gdLst>
                <a:gd name="T0" fmla="*/ 4 w 27"/>
                <a:gd name="T1" fmla="*/ 0 h 356"/>
                <a:gd name="T2" fmla="*/ 23 w 27"/>
                <a:gd name="T3" fmla="*/ 0 h 356"/>
                <a:gd name="T4" fmla="*/ 27 w 27"/>
                <a:gd name="T5" fmla="*/ 356 h 356"/>
                <a:gd name="T6" fmla="*/ 0 w 27"/>
                <a:gd name="T7" fmla="*/ 356 h 356"/>
                <a:gd name="T8" fmla="*/ 4 w 27"/>
                <a:gd name="T9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6">
                  <a:moveTo>
                    <a:pt x="4" y="0"/>
                  </a:moveTo>
                  <a:lnTo>
                    <a:pt x="23" y="0"/>
                  </a:lnTo>
                  <a:lnTo>
                    <a:pt x="27" y="356"/>
                  </a:lnTo>
                  <a:lnTo>
                    <a:pt x="0" y="35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5" name="Freeform 41"/>
            <p:cNvSpPr>
              <a:spLocks/>
            </p:cNvSpPr>
            <p:nvPr/>
          </p:nvSpPr>
          <p:spPr bwMode="auto">
            <a:xfrm>
              <a:off x="176965" y="2887712"/>
              <a:ext cx="15875" cy="206375"/>
            </a:xfrm>
            <a:custGeom>
              <a:avLst/>
              <a:gdLst>
                <a:gd name="T0" fmla="*/ 6 w 33"/>
                <a:gd name="T1" fmla="*/ 0 h 421"/>
                <a:gd name="T2" fmla="*/ 28 w 33"/>
                <a:gd name="T3" fmla="*/ 0 h 421"/>
                <a:gd name="T4" fmla="*/ 33 w 33"/>
                <a:gd name="T5" fmla="*/ 421 h 421"/>
                <a:gd name="T6" fmla="*/ 0 w 33"/>
                <a:gd name="T7" fmla="*/ 421 h 421"/>
                <a:gd name="T8" fmla="*/ 6 w 33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21">
                  <a:moveTo>
                    <a:pt x="6" y="0"/>
                  </a:moveTo>
                  <a:lnTo>
                    <a:pt x="28" y="0"/>
                  </a:lnTo>
                  <a:lnTo>
                    <a:pt x="33" y="421"/>
                  </a:lnTo>
                  <a:lnTo>
                    <a:pt x="0" y="42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90" name="Freeform 11"/>
          <p:cNvSpPr>
            <a:spLocks/>
          </p:cNvSpPr>
          <p:nvPr/>
        </p:nvSpPr>
        <p:spPr bwMode="auto">
          <a:xfrm>
            <a:off x="635085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LN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WIES</a:t>
            </a:r>
            <a:r>
              <a:rPr lang="de-AT" sz="2800" dirty="0"/>
              <a:t> </a:t>
            </a:r>
            <a:r>
              <a:rPr lang="de-AT" sz="2000" dirty="0"/>
              <a:t>– Wechsel im eigentlichen </a:t>
            </a:r>
            <a:r>
              <a:rPr lang="de-AT" sz="2000" dirty="0" smtClean="0"/>
              <a:t>Sinn </a:t>
            </a:r>
            <a:r>
              <a:rPr lang="de-AT" sz="2000" dirty="0"/>
              <a:t>(8/10)</a:t>
            </a: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944200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1619672" y="1916832"/>
            <a:ext cx="2117144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&lt;ANFRAGE_WIES&gt;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379128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7" name="Flussdiagramm: Prozess 76"/>
          <p:cNvSpPr/>
          <p:nvPr/>
        </p:nvSpPr>
        <p:spPr>
          <a:xfrm>
            <a:off x="3676557" y="2273192"/>
            <a:ext cx="1764196" cy="1531018"/>
          </a:xfrm>
          <a:prstGeom prst="flowChart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58" name="Group 15"/>
          <p:cNvGrpSpPr>
            <a:grpSpLocks noChangeAspect="1"/>
          </p:cNvGrpSpPr>
          <p:nvPr/>
        </p:nvGrpSpPr>
        <p:grpSpPr bwMode="auto">
          <a:xfrm>
            <a:off x="4491375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9" name="Freeform 11"/>
          <p:cNvSpPr>
            <a:spLocks/>
          </p:cNvSpPr>
          <p:nvPr/>
        </p:nvSpPr>
        <p:spPr bwMode="auto">
          <a:xfrm>
            <a:off x="4030975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0" name="Pfeil nach rechts 69"/>
          <p:cNvSpPr/>
          <p:nvPr/>
        </p:nvSpPr>
        <p:spPr>
          <a:xfrm flipH="1">
            <a:off x="1541698" y="2708920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&lt;VERBRAUCH_WIES&gt;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71" name="Pfeil nach rechts 70"/>
          <p:cNvSpPr/>
          <p:nvPr/>
        </p:nvSpPr>
        <p:spPr>
          <a:xfrm flipH="1">
            <a:off x="1541698" y="3199182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&lt;MSCONS_LN_WIES&gt;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grpSp>
        <p:nvGrpSpPr>
          <p:cNvPr id="78" name="Gruppieren 77"/>
          <p:cNvGrpSpPr/>
          <p:nvPr/>
        </p:nvGrpSpPr>
        <p:grpSpPr>
          <a:xfrm>
            <a:off x="5030822" y="1974098"/>
            <a:ext cx="830806" cy="725584"/>
            <a:chOff x="8194517" y="2841875"/>
            <a:chExt cx="830806" cy="725584"/>
          </a:xfrm>
          <a:solidFill>
            <a:schemeClr val="accent1"/>
          </a:solidFill>
        </p:grpSpPr>
        <p:sp>
          <p:nvSpPr>
            <p:cNvPr id="79" name="Ellipse 78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80" name="Grafik 79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81" name="Textfeld 80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72h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69" name="Flussdiagramm: Prozess 68"/>
          <p:cNvSpPr/>
          <p:nvPr/>
        </p:nvSpPr>
        <p:spPr>
          <a:xfrm>
            <a:off x="7211465" y="3788869"/>
            <a:ext cx="1764196" cy="951302"/>
          </a:xfrm>
          <a:prstGeom prst="flowChart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73" name="Gruppieren 72"/>
          <p:cNvGrpSpPr/>
          <p:nvPr/>
        </p:nvGrpSpPr>
        <p:grpSpPr>
          <a:xfrm>
            <a:off x="8421714" y="3423496"/>
            <a:ext cx="830806" cy="725584"/>
            <a:chOff x="8194517" y="2841875"/>
            <a:chExt cx="830806" cy="725584"/>
          </a:xfrm>
          <a:solidFill>
            <a:srgbClr val="FFC000"/>
          </a:solidFill>
        </p:grpSpPr>
        <p:sp>
          <p:nvSpPr>
            <p:cNvPr id="74" name="Ellipse 73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75" name="Grafik 74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76" name="Textfeld 75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48h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72" name="Pfeil nach rechts 71"/>
          <p:cNvSpPr/>
          <p:nvPr/>
        </p:nvSpPr>
        <p:spPr>
          <a:xfrm>
            <a:off x="5430341" y="3208735"/>
            <a:ext cx="2287198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&lt;WECHSELINF_WIES&gt;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10" name="Pfeil nach rechts 109"/>
          <p:cNvSpPr/>
          <p:nvPr/>
        </p:nvSpPr>
        <p:spPr>
          <a:xfrm flipH="1">
            <a:off x="4860032" y="4149080"/>
            <a:ext cx="2335039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&lt;KEIN_EW_NB_WIES&gt;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11" name="Pfeil nach rechts 110"/>
          <p:cNvSpPr/>
          <p:nvPr/>
        </p:nvSpPr>
        <p:spPr>
          <a:xfrm flipH="1">
            <a:off x="1541697" y="3836105"/>
            <a:ext cx="5649783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&lt;KEIN_EW_LN_WIES&gt;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83" name="Pfeil nach rechts 82"/>
          <p:cNvSpPr/>
          <p:nvPr/>
        </p:nvSpPr>
        <p:spPr>
          <a:xfrm flipH="1">
            <a:off x="1529520" y="5480770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&lt;ERSTE_LN_WIES&gt;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84" name="Pfeil nach rechts 83"/>
          <p:cNvSpPr/>
          <p:nvPr/>
        </p:nvSpPr>
        <p:spPr>
          <a:xfrm>
            <a:off x="5428575" y="5492289"/>
            <a:ext cx="2287198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&lt;ERSTE_LA_WIES&gt;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85" name="Flussdiagramm: Prozess 84"/>
          <p:cNvSpPr/>
          <p:nvPr/>
        </p:nvSpPr>
        <p:spPr>
          <a:xfrm>
            <a:off x="3664379" y="4954836"/>
            <a:ext cx="1764196" cy="1125743"/>
          </a:xfrm>
          <a:prstGeom prst="flowChart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Änderung der LF-Zuordnung</a:t>
            </a:r>
          </a:p>
        </p:txBody>
      </p:sp>
      <p:sp>
        <p:nvSpPr>
          <p:cNvPr id="86" name="Abgerundetes Rechteck 85"/>
          <p:cNvSpPr/>
          <p:nvPr/>
        </p:nvSpPr>
        <p:spPr>
          <a:xfrm>
            <a:off x="1805133" y="689296"/>
            <a:ext cx="5616624" cy="5019772"/>
          </a:xfrm>
          <a:prstGeom prst="roundRect">
            <a:avLst>
              <a:gd name="adj" fmla="val 6067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</a:t>
            </a:r>
            <a:r>
              <a:rPr lang="de-AT" sz="2000" dirty="0">
                <a:solidFill>
                  <a:schemeClr val="tx1"/>
                </a:solidFill>
              </a:rPr>
              <a:t>ERSTE_LN_WIES&gt;, &lt;</a:t>
            </a:r>
            <a:r>
              <a:rPr lang="de-AT" sz="2000" dirty="0" smtClean="0">
                <a:solidFill>
                  <a:schemeClr val="tx1"/>
                </a:solidFill>
              </a:rPr>
              <a:t>ERSTE_LA_WIES</a:t>
            </a:r>
            <a:r>
              <a:rPr lang="de-AT" sz="2000" dirty="0">
                <a:solidFill>
                  <a:schemeClr val="tx1"/>
                </a:solidFill>
              </a:rPr>
              <a:t>&gt;</a:t>
            </a:r>
          </a:p>
          <a:p>
            <a:r>
              <a:rPr lang="de-DE" sz="1400" b="1" dirty="0">
                <a:solidFill>
                  <a:schemeClr val="tx1"/>
                </a:solidFill>
              </a:rPr>
              <a:t>Wechselzwischenbestätigung</a:t>
            </a:r>
            <a:r>
              <a:rPr lang="de-DE" sz="1400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de-DE" sz="1400" b="1" dirty="0">
                <a:solidFill>
                  <a:schemeClr val="tx1"/>
                </a:solidFill>
              </a:rPr>
              <a:t>„</a:t>
            </a:r>
            <a:r>
              <a:rPr lang="de-DE" sz="1400" dirty="0">
                <a:solidFill>
                  <a:schemeClr val="tx1"/>
                </a:solidFill>
              </a:rPr>
              <a:t>Wechsel </a:t>
            </a:r>
            <a:r>
              <a:rPr lang="de-DE" sz="1400" dirty="0" smtClean="0">
                <a:solidFill>
                  <a:schemeClr val="tx1"/>
                </a:solidFill>
              </a:rPr>
              <a:t>akzeptiert</a:t>
            </a:r>
            <a:r>
              <a:rPr lang="de-DE" sz="1400" b="1" dirty="0" smtClean="0">
                <a:solidFill>
                  <a:schemeClr val="tx1"/>
                </a:solidFill>
              </a:rPr>
              <a:t>“</a:t>
            </a:r>
            <a:endParaRPr lang="de-DE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87" name="Tabel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140134"/>
              </p:ext>
            </p:extLst>
          </p:nvPr>
        </p:nvGraphicFramePr>
        <p:xfrm>
          <a:off x="2047554" y="1619644"/>
          <a:ext cx="2646726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672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Energierichtung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Prognostizierter Verbrauch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Lastprofiltyp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Zählertyp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Ableseinformationen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Abrechnungsinformationen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Strom-/ Gasspezifische ZP-Daten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Netzrechnungsempfänger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Voraussichtlicher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 Wechseltermin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8" name="Tabelle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141040"/>
              </p:ext>
            </p:extLst>
          </p:nvPr>
        </p:nvGraphicFramePr>
        <p:xfrm>
          <a:off x="4862429" y="1627471"/>
          <a:ext cx="230043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043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LPZ spezifische Daten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9" name="Diagonaler Streifen 108"/>
          <p:cNvSpPr/>
          <p:nvPr/>
        </p:nvSpPr>
        <p:spPr>
          <a:xfrm rot="5400000">
            <a:off x="6496748" y="689350"/>
            <a:ext cx="911465" cy="911357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NEU</a:t>
            </a:r>
            <a:endParaRPr lang="de-AT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55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7164287" y="1724399"/>
            <a:ext cx="197942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8" name="Rechteck 87"/>
          <p:cNvSpPr/>
          <p:nvPr/>
        </p:nvSpPr>
        <p:spPr>
          <a:xfrm>
            <a:off x="-1" y="1724400"/>
            <a:ext cx="1980000" cy="455742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Rechteck 56"/>
          <p:cNvSpPr/>
          <p:nvPr/>
        </p:nvSpPr>
        <p:spPr>
          <a:xfrm>
            <a:off x="3600112" y="1724399"/>
            <a:ext cx="1980000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9" name="Gruppieren 88"/>
          <p:cNvGrpSpPr/>
          <p:nvPr/>
        </p:nvGrpSpPr>
        <p:grpSpPr>
          <a:xfrm>
            <a:off x="85292" y="888811"/>
            <a:ext cx="837650" cy="904786"/>
            <a:chOff x="100765" y="2684512"/>
            <a:chExt cx="415926" cy="449262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glow rad="63500">
              <a:srgbClr val="92D050">
                <a:alpha val="20000"/>
              </a:srgb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1" name="Freeform 27"/>
            <p:cNvSpPr>
              <a:spLocks/>
            </p:cNvSpPr>
            <p:nvPr/>
          </p:nvSpPr>
          <p:spPr bwMode="auto">
            <a:xfrm>
              <a:off x="315078" y="2792462"/>
              <a:ext cx="23813" cy="22225"/>
            </a:xfrm>
            <a:custGeom>
              <a:avLst/>
              <a:gdLst>
                <a:gd name="T0" fmla="*/ 43 w 46"/>
                <a:gd name="T1" fmla="*/ 19 h 46"/>
                <a:gd name="T2" fmla="*/ 27 w 46"/>
                <a:gd name="T3" fmla="*/ 44 h 46"/>
                <a:gd name="T4" fmla="*/ 2 w 46"/>
                <a:gd name="T5" fmla="*/ 28 h 46"/>
                <a:gd name="T6" fmla="*/ 18 w 46"/>
                <a:gd name="T7" fmla="*/ 3 h 46"/>
                <a:gd name="T8" fmla="*/ 43 w 46"/>
                <a:gd name="T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9"/>
                  </a:moveTo>
                  <a:cubicBezTo>
                    <a:pt x="46" y="30"/>
                    <a:pt x="38" y="41"/>
                    <a:pt x="27" y="44"/>
                  </a:cubicBezTo>
                  <a:cubicBezTo>
                    <a:pt x="16" y="46"/>
                    <a:pt x="5" y="39"/>
                    <a:pt x="2" y="28"/>
                  </a:cubicBezTo>
                  <a:cubicBezTo>
                    <a:pt x="0" y="16"/>
                    <a:pt x="7" y="5"/>
                    <a:pt x="18" y="3"/>
                  </a:cubicBezTo>
                  <a:cubicBezTo>
                    <a:pt x="30" y="0"/>
                    <a:pt x="41" y="8"/>
                    <a:pt x="43" y="19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2" name="Freeform 28"/>
            <p:cNvSpPr>
              <a:spLocks/>
            </p:cNvSpPr>
            <p:nvPr/>
          </p:nvSpPr>
          <p:spPr bwMode="auto">
            <a:xfrm>
              <a:off x="292853" y="2684512"/>
              <a:ext cx="42863" cy="106363"/>
            </a:xfrm>
            <a:custGeom>
              <a:avLst/>
              <a:gdLst>
                <a:gd name="T0" fmla="*/ 16 w 87"/>
                <a:gd name="T1" fmla="*/ 0 h 220"/>
                <a:gd name="T2" fmla="*/ 87 w 87"/>
                <a:gd name="T3" fmla="*/ 209 h 220"/>
                <a:gd name="T4" fmla="*/ 38 w 87"/>
                <a:gd name="T5" fmla="*/ 220 h 220"/>
                <a:gd name="T6" fmla="*/ 16 w 87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220">
                  <a:moveTo>
                    <a:pt x="16" y="0"/>
                  </a:moveTo>
                  <a:cubicBezTo>
                    <a:pt x="50" y="37"/>
                    <a:pt x="69" y="168"/>
                    <a:pt x="87" y="209"/>
                  </a:cubicBezTo>
                  <a:lnTo>
                    <a:pt x="38" y="220"/>
                  </a:lnTo>
                  <a:cubicBezTo>
                    <a:pt x="37" y="175"/>
                    <a:pt x="0" y="50"/>
                    <a:pt x="16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337303" y="2795637"/>
              <a:ext cx="104775" cy="49213"/>
            </a:xfrm>
            <a:custGeom>
              <a:avLst/>
              <a:gdLst>
                <a:gd name="T0" fmla="*/ 216 w 216"/>
                <a:gd name="T1" fmla="*/ 91 h 101"/>
                <a:gd name="T2" fmla="*/ 0 w 216"/>
                <a:gd name="T3" fmla="*/ 48 h 101"/>
                <a:gd name="T4" fmla="*/ 16 w 216"/>
                <a:gd name="T5" fmla="*/ 0 h 101"/>
                <a:gd name="T6" fmla="*/ 216 w 216"/>
                <a:gd name="T7" fmla="*/ 9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1">
                  <a:moveTo>
                    <a:pt x="216" y="91"/>
                  </a:moveTo>
                  <a:cubicBezTo>
                    <a:pt x="168" y="101"/>
                    <a:pt x="45" y="53"/>
                    <a:pt x="0" y="48"/>
                  </a:cubicBezTo>
                  <a:lnTo>
                    <a:pt x="16" y="0"/>
                  </a:lnTo>
                  <a:cubicBezTo>
                    <a:pt x="55" y="21"/>
                    <a:pt x="182" y="53"/>
                    <a:pt x="216" y="9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auto">
            <a:xfrm>
              <a:off x="235703" y="2803574"/>
              <a:ext cx="87313" cy="82550"/>
            </a:xfrm>
            <a:custGeom>
              <a:avLst/>
              <a:gdLst>
                <a:gd name="T0" fmla="*/ 0 w 178"/>
                <a:gd name="T1" fmla="*/ 166 h 166"/>
                <a:gd name="T2" fmla="*/ 144 w 178"/>
                <a:gd name="T3" fmla="*/ 0 h 166"/>
                <a:gd name="T4" fmla="*/ 178 w 178"/>
                <a:gd name="T5" fmla="*/ 36 h 166"/>
                <a:gd name="T6" fmla="*/ 0 w 178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0" y="166"/>
                  </a:moveTo>
                  <a:cubicBezTo>
                    <a:pt x="14" y="119"/>
                    <a:pt x="117" y="36"/>
                    <a:pt x="144" y="0"/>
                  </a:cubicBezTo>
                  <a:lnTo>
                    <a:pt x="178" y="36"/>
                  </a:lnTo>
                  <a:cubicBezTo>
                    <a:pt x="140" y="60"/>
                    <a:pt x="50" y="155"/>
                    <a:pt x="0" y="16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5" name="Freeform 31"/>
            <p:cNvSpPr>
              <a:spLocks/>
            </p:cNvSpPr>
            <p:nvPr/>
          </p:nvSpPr>
          <p:spPr bwMode="auto">
            <a:xfrm>
              <a:off x="448428" y="2865487"/>
              <a:ext cx="17463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3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9"/>
                    <a:pt x="0" y="20"/>
                    <a:pt x="2" y="12"/>
                  </a:cubicBezTo>
                  <a:cubicBezTo>
                    <a:pt x="5" y="5"/>
                    <a:pt x="13" y="0"/>
                    <a:pt x="21" y="3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451603" y="2790874"/>
              <a:ext cx="34925" cy="74613"/>
            </a:xfrm>
            <a:custGeom>
              <a:avLst/>
              <a:gdLst>
                <a:gd name="T0" fmla="*/ 63 w 71"/>
                <a:gd name="T1" fmla="*/ 0 h 154"/>
                <a:gd name="T2" fmla="*/ 34 w 71"/>
                <a:gd name="T3" fmla="*/ 154 h 154"/>
                <a:gd name="T4" fmla="*/ 0 w 71"/>
                <a:gd name="T5" fmla="*/ 144 h 154"/>
                <a:gd name="T6" fmla="*/ 63 w 71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4">
                  <a:moveTo>
                    <a:pt x="63" y="0"/>
                  </a:moveTo>
                  <a:cubicBezTo>
                    <a:pt x="71" y="35"/>
                    <a:pt x="38" y="123"/>
                    <a:pt x="34" y="154"/>
                  </a:cubicBezTo>
                  <a:lnTo>
                    <a:pt x="0" y="144"/>
                  </a:lnTo>
                  <a:cubicBezTo>
                    <a:pt x="15" y="116"/>
                    <a:pt x="36" y="25"/>
                    <a:pt x="63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>
              <a:off x="457953" y="2875012"/>
              <a:ext cx="58738" cy="61913"/>
            </a:xfrm>
            <a:custGeom>
              <a:avLst/>
              <a:gdLst>
                <a:gd name="T0" fmla="*/ 119 w 119"/>
                <a:gd name="T1" fmla="*/ 127 h 127"/>
                <a:gd name="T2" fmla="*/ 0 w 119"/>
                <a:gd name="T3" fmla="*/ 24 h 127"/>
                <a:gd name="T4" fmla="*/ 27 w 119"/>
                <a:gd name="T5" fmla="*/ 0 h 127"/>
                <a:gd name="T6" fmla="*/ 119 w 119"/>
                <a:gd name="T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7">
                  <a:moveTo>
                    <a:pt x="119" y="127"/>
                  </a:moveTo>
                  <a:cubicBezTo>
                    <a:pt x="85" y="117"/>
                    <a:pt x="26" y="43"/>
                    <a:pt x="0" y="24"/>
                  </a:cubicBezTo>
                  <a:lnTo>
                    <a:pt x="27" y="0"/>
                  </a:lnTo>
                  <a:cubicBezTo>
                    <a:pt x="44" y="27"/>
                    <a:pt x="111" y="91"/>
                    <a:pt x="119" y="127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372228" y="2867074"/>
              <a:ext cx="76200" cy="31750"/>
            </a:xfrm>
            <a:custGeom>
              <a:avLst/>
              <a:gdLst>
                <a:gd name="T0" fmla="*/ 0 w 156"/>
                <a:gd name="T1" fmla="*/ 53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3"/>
                  </a:moveTo>
                  <a:cubicBezTo>
                    <a:pt x="25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6"/>
                    <a:pt x="35" y="64"/>
                    <a:pt x="0" y="53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178553" y="2859137"/>
              <a:ext cx="15875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2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8"/>
                    <a:pt x="0" y="20"/>
                    <a:pt x="2" y="12"/>
                  </a:cubicBezTo>
                  <a:cubicBezTo>
                    <a:pt x="5" y="5"/>
                    <a:pt x="13" y="0"/>
                    <a:pt x="21" y="2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181728" y="2782937"/>
              <a:ext cx="33338" cy="76200"/>
            </a:xfrm>
            <a:custGeom>
              <a:avLst/>
              <a:gdLst>
                <a:gd name="T0" fmla="*/ 62 w 70"/>
                <a:gd name="T1" fmla="*/ 0 h 154"/>
                <a:gd name="T2" fmla="*/ 34 w 70"/>
                <a:gd name="T3" fmla="*/ 154 h 154"/>
                <a:gd name="T4" fmla="*/ 0 w 70"/>
                <a:gd name="T5" fmla="*/ 144 h 154"/>
                <a:gd name="T6" fmla="*/ 62 w 70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54">
                  <a:moveTo>
                    <a:pt x="62" y="0"/>
                  </a:moveTo>
                  <a:cubicBezTo>
                    <a:pt x="70" y="34"/>
                    <a:pt x="37" y="122"/>
                    <a:pt x="34" y="154"/>
                  </a:cubicBezTo>
                  <a:lnTo>
                    <a:pt x="0" y="144"/>
                  </a:lnTo>
                  <a:cubicBezTo>
                    <a:pt x="15" y="115"/>
                    <a:pt x="35" y="25"/>
                    <a:pt x="62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188078" y="2868662"/>
              <a:ext cx="57150" cy="61913"/>
            </a:xfrm>
            <a:custGeom>
              <a:avLst/>
              <a:gdLst>
                <a:gd name="T0" fmla="*/ 119 w 119"/>
                <a:gd name="T1" fmla="*/ 126 h 126"/>
                <a:gd name="T2" fmla="*/ 0 w 119"/>
                <a:gd name="T3" fmla="*/ 24 h 126"/>
                <a:gd name="T4" fmla="*/ 26 w 119"/>
                <a:gd name="T5" fmla="*/ 0 h 126"/>
                <a:gd name="T6" fmla="*/ 119 w 119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6">
                  <a:moveTo>
                    <a:pt x="119" y="126"/>
                  </a:moveTo>
                  <a:cubicBezTo>
                    <a:pt x="85" y="116"/>
                    <a:pt x="25" y="43"/>
                    <a:pt x="0" y="24"/>
                  </a:cubicBezTo>
                  <a:lnTo>
                    <a:pt x="26" y="0"/>
                  </a:lnTo>
                  <a:cubicBezTo>
                    <a:pt x="43" y="27"/>
                    <a:pt x="111" y="90"/>
                    <a:pt x="119" y="12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100765" y="2860724"/>
              <a:ext cx="77788" cy="30163"/>
            </a:xfrm>
            <a:custGeom>
              <a:avLst/>
              <a:gdLst>
                <a:gd name="T0" fmla="*/ 0 w 156"/>
                <a:gd name="T1" fmla="*/ 54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4"/>
                  </a:moveTo>
                  <a:cubicBezTo>
                    <a:pt x="26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7"/>
                    <a:pt x="35" y="64"/>
                    <a:pt x="0" y="54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3" name="Freeform 39"/>
            <p:cNvSpPr>
              <a:spLocks/>
            </p:cNvSpPr>
            <p:nvPr/>
          </p:nvSpPr>
          <p:spPr bwMode="auto">
            <a:xfrm>
              <a:off x="315078" y="2828974"/>
              <a:ext cx="23813" cy="304800"/>
            </a:xfrm>
            <a:custGeom>
              <a:avLst/>
              <a:gdLst>
                <a:gd name="T0" fmla="*/ 9 w 49"/>
                <a:gd name="T1" fmla="*/ 0 h 625"/>
                <a:gd name="T2" fmla="*/ 41 w 49"/>
                <a:gd name="T3" fmla="*/ 0 h 625"/>
                <a:gd name="T4" fmla="*/ 49 w 49"/>
                <a:gd name="T5" fmla="*/ 625 h 625"/>
                <a:gd name="T6" fmla="*/ 0 w 49"/>
                <a:gd name="T7" fmla="*/ 625 h 625"/>
                <a:gd name="T8" fmla="*/ 9 w 49"/>
                <a:gd name="T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25">
                  <a:moveTo>
                    <a:pt x="9" y="0"/>
                  </a:moveTo>
                  <a:lnTo>
                    <a:pt x="41" y="0"/>
                  </a:lnTo>
                  <a:lnTo>
                    <a:pt x="49" y="625"/>
                  </a:lnTo>
                  <a:lnTo>
                    <a:pt x="0" y="6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450015" y="2892474"/>
              <a:ext cx="12700" cy="174625"/>
            </a:xfrm>
            <a:custGeom>
              <a:avLst/>
              <a:gdLst>
                <a:gd name="T0" fmla="*/ 4 w 27"/>
                <a:gd name="T1" fmla="*/ 0 h 356"/>
                <a:gd name="T2" fmla="*/ 23 w 27"/>
                <a:gd name="T3" fmla="*/ 0 h 356"/>
                <a:gd name="T4" fmla="*/ 27 w 27"/>
                <a:gd name="T5" fmla="*/ 356 h 356"/>
                <a:gd name="T6" fmla="*/ 0 w 27"/>
                <a:gd name="T7" fmla="*/ 356 h 356"/>
                <a:gd name="T8" fmla="*/ 4 w 27"/>
                <a:gd name="T9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6">
                  <a:moveTo>
                    <a:pt x="4" y="0"/>
                  </a:moveTo>
                  <a:lnTo>
                    <a:pt x="23" y="0"/>
                  </a:lnTo>
                  <a:lnTo>
                    <a:pt x="27" y="356"/>
                  </a:lnTo>
                  <a:lnTo>
                    <a:pt x="0" y="35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5" name="Freeform 41"/>
            <p:cNvSpPr>
              <a:spLocks/>
            </p:cNvSpPr>
            <p:nvPr/>
          </p:nvSpPr>
          <p:spPr bwMode="auto">
            <a:xfrm>
              <a:off x="176965" y="2887712"/>
              <a:ext cx="15875" cy="206375"/>
            </a:xfrm>
            <a:custGeom>
              <a:avLst/>
              <a:gdLst>
                <a:gd name="T0" fmla="*/ 6 w 33"/>
                <a:gd name="T1" fmla="*/ 0 h 421"/>
                <a:gd name="T2" fmla="*/ 28 w 33"/>
                <a:gd name="T3" fmla="*/ 0 h 421"/>
                <a:gd name="T4" fmla="*/ 33 w 33"/>
                <a:gd name="T5" fmla="*/ 421 h 421"/>
                <a:gd name="T6" fmla="*/ 0 w 33"/>
                <a:gd name="T7" fmla="*/ 421 h 421"/>
                <a:gd name="T8" fmla="*/ 6 w 33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21">
                  <a:moveTo>
                    <a:pt x="6" y="0"/>
                  </a:moveTo>
                  <a:lnTo>
                    <a:pt x="28" y="0"/>
                  </a:lnTo>
                  <a:lnTo>
                    <a:pt x="33" y="421"/>
                  </a:lnTo>
                  <a:lnTo>
                    <a:pt x="0" y="42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90" name="Freeform 11"/>
          <p:cNvSpPr>
            <a:spLocks/>
          </p:cNvSpPr>
          <p:nvPr/>
        </p:nvSpPr>
        <p:spPr bwMode="auto">
          <a:xfrm>
            <a:off x="635085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LN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WIES</a:t>
            </a:r>
            <a:r>
              <a:rPr lang="de-AT" sz="2800" dirty="0"/>
              <a:t> </a:t>
            </a:r>
            <a:r>
              <a:rPr lang="de-AT" sz="2000" dirty="0"/>
              <a:t>– Wechsel im eigentlichen </a:t>
            </a:r>
            <a:r>
              <a:rPr lang="de-AT" sz="2000" dirty="0" smtClean="0"/>
              <a:t>Sinn </a:t>
            </a:r>
            <a:r>
              <a:rPr lang="de-AT" sz="2000" dirty="0"/>
              <a:t>(9/10)</a:t>
            </a: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944200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1619672" y="1916832"/>
            <a:ext cx="2117144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&lt;ANFRAGE_WIES&gt;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379128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7" name="Flussdiagramm: Prozess 76"/>
          <p:cNvSpPr/>
          <p:nvPr/>
        </p:nvSpPr>
        <p:spPr>
          <a:xfrm>
            <a:off x="3676557" y="2273192"/>
            <a:ext cx="1764196" cy="1531018"/>
          </a:xfrm>
          <a:prstGeom prst="flowChart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58" name="Group 15"/>
          <p:cNvGrpSpPr>
            <a:grpSpLocks noChangeAspect="1"/>
          </p:cNvGrpSpPr>
          <p:nvPr/>
        </p:nvGrpSpPr>
        <p:grpSpPr bwMode="auto">
          <a:xfrm>
            <a:off x="4491375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9" name="Freeform 11"/>
          <p:cNvSpPr>
            <a:spLocks/>
          </p:cNvSpPr>
          <p:nvPr/>
        </p:nvSpPr>
        <p:spPr bwMode="auto">
          <a:xfrm>
            <a:off x="4030975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0" name="Pfeil nach rechts 69"/>
          <p:cNvSpPr/>
          <p:nvPr/>
        </p:nvSpPr>
        <p:spPr>
          <a:xfrm flipH="1">
            <a:off x="1541698" y="2708920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&lt;VERBRAUCH_WIES&gt;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71" name="Pfeil nach rechts 70"/>
          <p:cNvSpPr/>
          <p:nvPr/>
        </p:nvSpPr>
        <p:spPr>
          <a:xfrm flipH="1">
            <a:off x="1541698" y="3199182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&lt;MSCONS_LN_WIES&gt;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grpSp>
        <p:nvGrpSpPr>
          <p:cNvPr id="78" name="Gruppieren 77"/>
          <p:cNvGrpSpPr/>
          <p:nvPr/>
        </p:nvGrpSpPr>
        <p:grpSpPr>
          <a:xfrm>
            <a:off x="5030822" y="1974098"/>
            <a:ext cx="830806" cy="725584"/>
            <a:chOff x="8194517" y="2841875"/>
            <a:chExt cx="830806" cy="725584"/>
          </a:xfrm>
          <a:solidFill>
            <a:schemeClr val="accent1"/>
          </a:solidFill>
        </p:grpSpPr>
        <p:sp>
          <p:nvSpPr>
            <p:cNvPr id="79" name="Ellipse 78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80" name="Grafik 79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81" name="Textfeld 80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72h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69" name="Flussdiagramm: Prozess 68"/>
          <p:cNvSpPr/>
          <p:nvPr/>
        </p:nvSpPr>
        <p:spPr>
          <a:xfrm>
            <a:off x="7211465" y="3788869"/>
            <a:ext cx="1764196" cy="951302"/>
          </a:xfrm>
          <a:prstGeom prst="flowChart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73" name="Gruppieren 72"/>
          <p:cNvGrpSpPr/>
          <p:nvPr/>
        </p:nvGrpSpPr>
        <p:grpSpPr>
          <a:xfrm>
            <a:off x="8421714" y="3423496"/>
            <a:ext cx="830806" cy="725584"/>
            <a:chOff x="8194517" y="2841875"/>
            <a:chExt cx="830806" cy="725584"/>
          </a:xfrm>
          <a:solidFill>
            <a:srgbClr val="FFC000"/>
          </a:solidFill>
        </p:grpSpPr>
        <p:sp>
          <p:nvSpPr>
            <p:cNvPr id="74" name="Ellipse 73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75" name="Grafik 74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76" name="Textfeld 75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48h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72" name="Pfeil nach rechts 71"/>
          <p:cNvSpPr/>
          <p:nvPr/>
        </p:nvSpPr>
        <p:spPr>
          <a:xfrm>
            <a:off x="5430341" y="3208735"/>
            <a:ext cx="2287198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&lt;WECHSELINF_WIES&gt;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10" name="Pfeil nach rechts 109"/>
          <p:cNvSpPr/>
          <p:nvPr/>
        </p:nvSpPr>
        <p:spPr>
          <a:xfrm flipH="1">
            <a:off x="4860032" y="4149080"/>
            <a:ext cx="2335039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&lt;KEIN_EW_NB_WIES&gt;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11" name="Pfeil nach rechts 110"/>
          <p:cNvSpPr/>
          <p:nvPr/>
        </p:nvSpPr>
        <p:spPr>
          <a:xfrm flipH="1">
            <a:off x="1541697" y="3836105"/>
            <a:ext cx="5649783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&lt;KEIN_EW_LN_WIES&gt;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83" name="Pfeil nach rechts 82"/>
          <p:cNvSpPr/>
          <p:nvPr/>
        </p:nvSpPr>
        <p:spPr>
          <a:xfrm flipH="1">
            <a:off x="1529520" y="4869414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&lt;ERSTE_LN_WIES&gt;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84" name="Pfeil nach rechts 83"/>
          <p:cNvSpPr/>
          <p:nvPr/>
        </p:nvSpPr>
        <p:spPr>
          <a:xfrm>
            <a:off x="5428575" y="4880933"/>
            <a:ext cx="2287198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&lt;ERSTE_LA_WIES&gt;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85" name="Flussdiagramm: Prozess 84"/>
          <p:cNvSpPr/>
          <p:nvPr/>
        </p:nvSpPr>
        <p:spPr>
          <a:xfrm>
            <a:off x="3664379" y="4954836"/>
            <a:ext cx="1764196" cy="1188234"/>
          </a:xfrm>
          <a:prstGeom prst="flowChart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Änderung der LF-Zuordnung</a:t>
            </a:r>
          </a:p>
        </p:txBody>
      </p:sp>
      <p:sp>
        <p:nvSpPr>
          <p:cNvPr id="113" name="Pfeil nach rechts 112"/>
          <p:cNvSpPr/>
          <p:nvPr/>
        </p:nvSpPr>
        <p:spPr>
          <a:xfrm flipH="1">
            <a:off x="1525930" y="5624786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&lt;FINALE_LN_WIES&gt;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14" name="Pfeil nach rechts 113"/>
          <p:cNvSpPr/>
          <p:nvPr/>
        </p:nvSpPr>
        <p:spPr>
          <a:xfrm>
            <a:off x="5424985" y="5636305"/>
            <a:ext cx="2287198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&lt;FINALE_LA_WIES&gt;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86" name="Abgerundetes Rechteck 85"/>
          <p:cNvSpPr/>
          <p:nvPr/>
        </p:nvSpPr>
        <p:spPr>
          <a:xfrm>
            <a:off x="1805133" y="618475"/>
            <a:ext cx="5616624" cy="5180519"/>
          </a:xfrm>
          <a:prstGeom prst="roundRect">
            <a:avLst>
              <a:gd name="adj" fmla="val 6067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&lt;FINALE_LN_WIES</a:t>
            </a:r>
            <a:r>
              <a:rPr lang="de-AT" sz="2000" dirty="0">
                <a:solidFill>
                  <a:schemeClr val="tx1"/>
                </a:solidFill>
              </a:rPr>
              <a:t>&gt;, </a:t>
            </a:r>
            <a:r>
              <a:rPr lang="de-AT" sz="2000" dirty="0" smtClean="0">
                <a:solidFill>
                  <a:schemeClr val="tx1"/>
                </a:solidFill>
              </a:rPr>
              <a:t>&lt;FINALE_LA_WIES</a:t>
            </a:r>
            <a:r>
              <a:rPr lang="de-AT" sz="2000" dirty="0">
                <a:solidFill>
                  <a:schemeClr val="tx1"/>
                </a:solidFill>
              </a:rPr>
              <a:t>&gt;</a:t>
            </a:r>
          </a:p>
          <a:p>
            <a:r>
              <a:rPr lang="de-DE" sz="1400" b="1" dirty="0" smtClean="0">
                <a:solidFill>
                  <a:schemeClr val="tx1"/>
                </a:solidFill>
              </a:rPr>
              <a:t>Wechselbestätigung:</a:t>
            </a:r>
          </a:p>
          <a:p>
            <a:r>
              <a:rPr lang="de-DE" sz="1400" b="1" dirty="0" smtClean="0">
                <a:solidFill>
                  <a:schemeClr val="tx1"/>
                </a:solidFill>
              </a:rPr>
              <a:t>„</a:t>
            </a:r>
            <a:r>
              <a:rPr lang="de-DE" sz="1400" dirty="0" smtClean="0">
                <a:solidFill>
                  <a:schemeClr val="tx1"/>
                </a:solidFill>
              </a:rPr>
              <a:t>Wechsel akzeptiert</a:t>
            </a:r>
            <a:r>
              <a:rPr lang="de-DE" sz="1400" b="1" dirty="0" smtClean="0">
                <a:solidFill>
                  <a:schemeClr val="tx1"/>
                </a:solidFill>
              </a:rPr>
              <a:t>“</a:t>
            </a:r>
            <a:endParaRPr lang="de-DE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87" name="Tabel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945566"/>
              </p:ext>
            </p:extLst>
          </p:nvPr>
        </p:nvGraphicFramePr>
        <p:xfrm>
          <a:off x="2047554" y="1625928"/>
          <a:ext cx="2646726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672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Energierichtung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Prognostizierter Verbrauch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Lastprofiltyp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Zählertyp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Ableseinformationen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Abrechnungsinformationen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Strom-/ Gasspezifische ZP-Daten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Netzrechnungsempfänger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Tatsächlicher 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</a:rPr>
                        <a:t>Wechseltermin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8" name="Tabelle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428696"/>
              </p:ext>
            </p:extLst>
          </p:nvPr>
        </p:nvGraphicFramePr>
        <p:xfrm>
          <a:off x="4837239" y="1622088"/>
          <a:ext cx="230043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043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LPZ spezifische Daten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2" name="Diagonaler Streifen 81"/>
          <p:cNvSpPr/>
          <p:nvPr/>
        </p:nvSpPr>
        <p:spPr>
          <a:xfrm rot="5400000">
            <a:off x="3902223" y="1623704"/>
            <a:ext cx="792693" cy="792599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400" b="1" dirty="0" smtClean="0">
                <a:solidFill>
                  <a:schemeClr val="bg1"/>
                </a:solidFill>
              </a:rPr>
              <a:t>NEU</a:t>
            </a:r>
            <a:endParaRPr lang="de-AT" sz="1400" b="1" dirty="0">
              <a:solidFill>
                <a:schemeClr val="bg1"/>
              </a:solidFill>
            </a:endParaRPr>
          </a:p>
        </p:txBody>
      </p:sp>
      <p:sp>
        <p:nvSpPr>
          <p:cNvPr id="112" name="Diagonaler Streifen 111"/>
          <p:cNvSpPr/>
          <p:nvPr/>
        </p:nvSpPr>
        <p:spPr>
          <a:xfrm rot="5400000">
            <a:off x="6347046" y="1621012"/>
            <a:ext cx="792693" cy="792599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400" b="1" dirty="0" smtClean="0">
                <a:solidFill>
                  <a:schemeClr val="bg1"/>
                </a:solidFill>
              </a:rPr>
              <a:t>NEU</a:t>
            </a:r>
            <a:endParaRPr lang="de-A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80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7164287" y="1724399"/>
            <a:ext cx="197942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8" name="Rechteck 87"/>
          <p:cNvSpPr/>
          <p:nvPr/>
        </p:nvSpPr>
        <p:spPr>
          <a:xfrm>
            <a:off x="-1" y="1724400"/>
            <a:ext cx="1980000" cy="455742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Rechteck 56"/>
          <p:cNvSpPr/>
          <p:nvPr/>
        </p:nvSpPr>
        <p:spPr>
          <a:xfrm>
            <a:off x="3600112" y="1724399"/>
            <a:ext cx="1980000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9" name="Gruppieren 88"/>
          <p:cNvGrpSpPr/>
          <p:nvPr/>
        </p:nvGrpSpPr>
        <p:grpSpPr>
          <a:xfrm>
            <a:off x="85292" y="888811"/>
            <a:ext cx="837650" cy="904786"/>
            <a:chOff x="100765" y="2684512"/>
            <a:chExt cx="415926" cy="449262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glow rad="63500">
              <a:srgbClr val="92D050">
                <a:alpha val="20000"/>
              </a:srgb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1" name="Freeform 27"/>
            <p:cNvSpPr>
              <a:spLocks/>
            </p:cNvSpPr>
            <p:nvPr/>
          </p:nvSpPr>
          <p:spPr bwMode="auto">
            <a:xfrm>
              <a:off x="315078" y="2792462"/>
              <a:ext cx="23813" cy="22225"/>
            </a:xfrm>
            <a:custGeom>
              <a:avLst/>
              <a:gdLst>
                <a:gd name="T0" fmla="*/ 43 w 46"/>
                <a:gd name="T1" fmla="*/ 19 h 46"/>
                <a:gd name="T2" fmla="*/ 27 w 46"/>
                <a:gd name="T3" fmla="*/ 44 h 46"/>
                <a:gd name="T4" fmla="*/ 2 w 46"/>
                <a:gd name="T5" fmla="*/ 28 h 46"/>
                <a:gd name="T6" fmla="*/ 18 w 46"/>
                <a:gd name="T7" fmla="*/ 3 h 46"/>
                <a:gd name="T8" fmla="*/ 43 w 46"/>
                <a:gd name="T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9"/>
                  </a:moveTo>
                  <a:cubicBezTo>
                    <a:pt x="46" y="30"/>
                    <a:pt x="38" y="41"/>
                    <a:pt x="27" y="44"/>
                  </a:cubicBezTo>
                  <a:cubicBezTo>
                    <a:pt x="16" y="46"/>
                    <a:pt x="5" y="39"/>
                    <a:pt x="2" y="28"/>
                  </a:cubicBezTo>
                  <a:cubicBezTo>
                    <a:pt x="0" y="16"/>
                    <a:pt x="7" y="5"/>
                    <a:pt x="18" y="3"/>
                  </a:cubicBezTo>
                  <a:cubicBezTo>
                    <a:pt x="30" y="0"/>
                    <a:pt x="41" y="8"/>
                    <a:pt x="43" y="19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2" name="Freeform 28"/>
            <p:cNvSpPr>
              <a:spLocks/>
            </p:cNvSpPr>
            <p:nvPr/>
          </p:nvSpPr>
          <p:spPr bwMode="auto">
            <a:xfrm>
              <a:off x="292853" y="2684512"/>
              <a:ext cx="42863" cy="106363"/>
            </a:xfrm>
            <a:custGeom>
              <a:avLst/>
              <a:gdLst>
                <a:gd name="T0" fmla="*/ 16 w 87"/>
                <a:gd name="T1" fmla="*/ 0 h 220"/>
                <a:gd name="T2" fmla="*/ 87 w 87"/>
                <a:gd name="T3" fmla="*/ 209 h 220"/>
                <a:gd name="T4" fmla="*/ 38 w 87"/>
                <a:gd name="T5" fmla="*/ 220 h 220"/>
                <a:gd name="T6" fmla="*/ 16 w 87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220">
                  <a:moveTo>
                    <a:pt x="16" y="0"/>
                  </a:moveTo>
                  <a:cubicBezTo>
                    <a:pt x="50" y="37"/>
                    <a:pt x="69" y="168"/>
                    <a:pt x="87" y="209"/>
                  </a:cubicBezTo>
                  <a:lnTo>
                    <a:pt x="38" y="220"/>
                  </a:lnTo>
                  <a:cubicBezTo>
                    <a:pt x="37" y="175"/>
                    <a:pt x="0" y="50"/>
                    <a:pt x="16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3" name="Freeform 29"/>
            <p:cNvSpPr>
              <a:spLocks/>
            </p:cNvSpPr>
            <p:nvPr/>
          </p:nvSpPr>
          <p:spPr bwMode="auto">
            <a:xfrm>
              <a:off x="337303" y="2795637"/>
              <a:ext cx="104775" cy="49213"/>
            </a:xfrm>
            <a:custGeom>
              <a:avLst/>
              <a:gdLst>
                <a:gd name="T0" fmla="*/ 216 w 216"/>
                <a:gd name="T1" fmla="*/ 91 h 101"/>
                <a:gd name="T2" fmla="*/ 0 w 216"/>
                <a:gd name="T3" fmla="*/ 48 h 101"/>
                <a:gd name="T4" fmla="*/ 16 w 216"/>
                <a:gd name="T5" fmla="*/ 0 h 101"/>
                <a:gd name="T6" fmla="*/ 216 w 216"/>
                <a:gd name="T7" fmla="*/ 9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1">
                  <a:moveTo>
                    <a:pt x="216" y="91"/>
                  </a:moveTo>
                  <a:cubicBezTo>
                    <a:pt x="168" y="101"/>
                    <a:pt x="45" y="53"/>
                    <a:pt x="0" y="48"/>
                  </a:cubicBezTo>
                  <a:lnTo>
                    <a:pt x="16" y="0"/>
                  </a:lnTo>
                  <a:cubicBezTo>
                    <a:pt x="55" y="21"/>
                    <a:pt x="182" y="53"/>
                    <a:pt x="216" y="9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auto">
            <a:xfrm>
              <a:off x="235703" y="2803574"/>
              <a:ext cx="87313" cy="82550"/>
            </a:xfrm>
            <a:custGeom>
              <a:avLst/>
              <a:gdLst>
                <a:gd name="T0" fmla="*/ 0 w 178"/>
                <a:gd name="T1" fmla="*/ 166 h 166"/>
                <a:gd name="T2" fmla="*/ 144 w 178"/>
                <a:gd name="T3" fmla="*/ 0 h 166"/>
                <a:gd name="T4" fmla="*/ 178 w 178"/>
                <a:gd name="T5" fmla="*/ 36 h 166"/>
                <a:gd name="T6" fmla="*/ 0 w 178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0" y="166"/>
                  </a:moveTo>
                  <a:cubicBezTo>
                    <a:pt x="14" y="119"/>
                    <a:pt x="117" y="36"/>
                    <a:pt x="144" y="0"/>
                  </a:cubicBezTo>
                  <a:lnTo>
                    <a:pt x="178" y="36"/>
                  </a:lnTo>
                  <a:cubicBezTo>
                    <a:pt x="140" y="60"/>
                    <a:pt x="50" y="155"/>
                    <a:pt x="0" y="16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5" name="Freeform 31"/>
            <p:cNvSpPr>
              <a:spLocks/>
            </p:cNvSpPr>
            <p:nvPr/>
          </p:nvSpPr>
          <p:spPr bwMode="auto">
            <a:xfrm>
              <a:off x="448428" y="2865487"/>
              <a:ext cx="17463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3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9"/>
                    <a:pt x="0" y="20"/>
                    <a:pt x="2" y="12"/>
                  </a:cubicBezTo>
                  <a:cubicBezTo>
                    <a:pt x="5" y="5"/>
                    <a:pt x="13" y="0"/>
                    <a:pt x="21" y="3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6" name="Freeform 32"/>
            <p:cNvSpPr>
              <a:spLocks/>
            </p:cNvSpPr>
            <p:nvPr/>
          </p:nvSpPr>
          <p:spPr bwMode="auto">
            <a:xfrm>
              <a:off x="451603" y="2790874"/>
              <a:ext cx="34925" cy="74613"/>
            </a:xfrm>
            <a:custGeom>
              <a:avLst/>
              <a:gdLst>
                <a:gd name="T0" fmla="*/ 63 w 71"/>
                <a:gd name="T1" fmla="*/ 0 h 154"/>
                <a:gd name="T2" fmla="*/ 34 w 71"/>
                <a:gd name="T3" fmla="*/ 154 h 154"/>
                <a:gd name="T4" fmla="*/ 0 w 71"/>
                <a:gd name="T5" fmla="*/ 144 h 154"/>
                <a:gd name="T6" fmla="*/ 63 w 71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4">
                  <a:moveTo>
                    <a:pt x="63" y="0"/>
                  </a:moveTo>
                  <a:cubicBezTo>
                    <a:pt x="71" y="35"/>
                    <a:pt x="38" y="123"/>
                    <a:pt x="34" y="154"/>
                  </a:cubicBezTo>
                  <a:lnTo>
                    <a:pt x="0" y="144"/>
                  </a:lnTo>
                  <a:cubicBezTo>
                    <a:pt x="15" y="116"/>
                    <a:pt x="36" y="25"/>
                    <a:pt x="63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7" name="Freeform 33"/>
            <p:cNvSpPr>
              <a:spLocks/>
            </p:cNvSpPr>
            <p:nvPr/>
          </p:nvSpPr>
          <p:spPr bwMode="auto">
            <a:xfrm>
              <a:off x="457953" y="2875012"/>
              <a:ext cx="58738" cy="61913"/>
            </a:xfrm>
            <a:custGeom>
              <a:avLst/>
              <a:gdLst>
                <a:gd name="T0" fmla="*/ 119 w 119"/>
                <a:gd name="T1" fmla="*/ 127 h 127"/>
                <a:gd name="T2" fmla="*/ 0 w 119"/>
                <a:gd name="T3" fmla="*/ 24 h 127"/>
                <a:gd name="T4" fmla="*/ 27 w 119"/>
                <a:gd name="T5" fmla="*/ 0 h 127"/>
                <a:gd name="T6" fmla="*/ 119 w 119"/>
                <a:gd name="T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7">
                  <a:moveTo>
                    <a:pt x="119" y="127"/>
                  </a:moveTo>
                  <a:cubicBezTo>
                    <a:pt x="85" y="117"/>
                    <a:pt x="26" y="43"/>
                    <a:pt x="0" y="24"/>
                  </a:cubicBezTo>
                  <a:lnTo>
                    <a:pt x="27" y="0"/>
                  </a:lnTo>
                  <a:cubicBezTo>
                    <a:pt x="44" y="27"/>
                    <a:pt x="111" y="91"/>
                    <a:pt x="119" y="127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8" name="Freeform 34"/>
            <p:cNvSpPr>
              <a:spLocks/>
            </p:cNvSpPr>
            <p:nvPr/>
          </p:nvSpPr>
          <p:spPr bwMode="auto">
            <a:xfrm>
              <a:off x="372228" y="2867074"/>
              <a:ext cx="76200" cy="31750"/>
            </a:xfrm>
            <a:custGeom>
              <a:avLst/>
              <a:gdLst>
                <a:gd name="T0" fmla="*/ 0 w 156"/>
                <a:gd name="T1" fmla="*/ 53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3"/>
                  </a:moveTo>
                  <a:cubicBezTo>
                    <a:pt x="25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6"/>
                    <a:pt x="35" y="64"/>
                    <a:pt x="0" y="53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9" name="Freeform 35"/>
            <p:cNvSpPr>
              <a:spLocks/>
            </p:cNvSpPr>
            <p:nvPr/>
          </p:nvSpPr>
          <p:spPr bwMode="auto">
            <a:xfrm>
              <a:off x="178553" y="2859137"/>
              <a:ext cx="15875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2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8"/>
                    <a:pt x="0" y="20"/>
                    <a:pt x="2" y="12"/>
                  </a:cubicBezTo>
                  <a:cubicBezTo>
                    <a:pt x="5" y="5"/>
                    <a:pt x="13" y="0"/>
                    <a:pt x="21" y="2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0" name="Freeform 36"/>
            <p:cNvSpPr>
              <a:spLocks/>
            </p:cNvSpPr>
            <p:nvPr/>
          </p:nvSpPr>
          <p:spPr bwMode="auto">
            <a:xfrm>
              <a:off x="181728" y="2782937"/>
              <a:ext cx="33338" cy="76200"/>
            </a:xfrm>
            <a:custGeom>
              <a:avLst/>
              <a:gdLst>
                <a:gd name="T0" fmla="*/ 62 w 70"/>
                <a:gd name="T1" fmla="*/ 0 h 154"/>
                <a:gd name="T2" fmla="*/ 34 w 70"/>
                <a:gd name="T3" fmla="*/ 154 h 154"/>
                <a:gd name="T4" fmla="*/ 0 w 70"/>
                <a:gd name="T5" fmla="*/ 144 h 154"/>
                <a:gd name="T6" fmla="*/ 62 w 70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54">
                  <a:moveTo>
                    <a:pt x="62" y="0"/>
                  </a:moveTo>
                  <a:cubicBezTo>
                    <a:pt x="70" y="34"/>
                    <a:pt x="37" y="122"/>
                    <a:pt x="34" y="154"/>
                  </a:cubicBezTo>
                  <a:lnTo>
                    <a:pt x="0" y="144"/>
                  </a:lnTo>
                  <a:cubicBezTo>
                    <a:pt x="15" y="115"/>
                    <a:pt x="35" y="25"/>
                    <a:pt x="62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188078" y="2868662"/>
              <a:ext cx="57150" cy="61913"/>
            </a:xfrm>
            <a:custGeom>
              <a:avLst/>
              <a:gdLst>
                <a:gd name="T0" fmla="*/ 119 w 119"/>
                <a:gd name="T1" fmla="*/ 126 h 126"/>
                <a:gd name="T2" fmla="*/ 0 w 119"/>
                <a:gd name="T3" fmla="*/ 24 h 126"/>
                <a:gd name="T4" fmla="*/ 26 w 119"/>
                <a:gd name="T5" fmla="*/ 0 h 126"/>
                <a:gd name="T6" fmla="*/ 119 w 119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6">
                  <a:moveTo>
                    <a:pt x="119" y="126"/>
                  </a:moveTo>
                  <a:cubicBezTo>
                    <a:pt x="85" y="116"/>
                    <a:pt x="25" y="43"/>
                    <a:pt x="0" y="24"/>
                  </a:cubicBezTo>
                  <a:lnTo>
                    <a:pt x="26" y="0"/>
                  </a:lnTo>
                  <a:cubicBezTo>
                    <a:pt x="43" y="27"/>
                    <a:pt x="111" y="90"/>
                    <a:pt x="119" y="12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2" name="Freeform 38"/>
            <p:cNvSpPr>
              <a:spLocks/>
            </p:cNvSpPr>
            <p:nvPr/>
          </p:nvSpPr>
          <p:spPr bwMode="auto">
            <a:xfrm>
              <a:off x="100765" y="2860724"/>
              <a:ext cx="77788" cy="30163"/>
            </a:xfrm>
            <a:custGeom>
              <a:avLst/>
              <a:gdLst>
                <a:gd name="T0" fmla="*/ 0 w 156"/>
                <a:gd name="T1" fmla="*/ 54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4"/>
                  </a:moveTo>
                  <a:cubicBezTo>
                    <a:pt x="26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7"/>
                    <a:pt x="35" y="64"/>
                    <a:pt x="0" y="54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3" name="Freeform 39"/>
            <p:cNvSpPr>
              <a:spLocks/>
            </p:cNvSpPr>
            <p:nvPr/>
          </p:nvSpPr>
          <p:spPr bwMode="auto">
            <a:xfrm>
              <a:off x="315078" y="2828974"/>
              <a:ext cx="23813" cy="304800"/>
            </a:xfrm>
            <a:custGeom>
              <a:avLst/>
              <a:gdLst>
                <a:gd name="T0" fmla="*/ 9 w 49"/>
                <a:gd name="T1" fmla="*/ 0 h 625"/>
                <a:gd name="T2" fmla="*/ 41 w 49"/>
                <a:gd name="T3" fmla="*/ 0 h 625"/>
                <a:gd name="T4" fmla="*/ 49 w 49"/>
                <a:gd name="T5" fmla="*/ 625 h 625"/>
                <a:gd name="T6" fmla="*/ 0 w 49"/>
                <a:gd name="T7" fmla="*/ 625 h 625"/>
                <a:gd name="T8" fmla="*/ 9 w 49"/>
                <a:gd name="T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25">
                  <a:moveTo>
                    <a:pt x="9" y="0"/>
                  </a:moveTo>
                  <a:lnTo>
                    <a:pt x="41" y="0"/>
                  </a:lnTo>
                  <a:lnTo>
                    <a:pt x="49" y="625"/>
                  </a:lnTo>
                  <a:lnTo>
                    <a:pt x="0" y="6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4" name="Freeform 40"/>
            <p:cNvSpPr>
              <a:spLocks/>
            </p:cNvSpPr>
            <p:nvPr/>
          </p:nvSpPr>
          <p:spPr bwMode="auto">
            <a:xfrm>
              <a:off x="450015" y="2892474"/>
              <a:ext cx="12700" cy="174625"/>
            </a:xfrm>
            <a:custGeom>
              <a:avLst/>
              <a:gdLst>
                <a:gd name="T0" fmla="*/ 4 w 27"/>
                <a:gd name="T1" fmla="*/ 0 h 356"/>
                <a:gd name="T2" fmla="*/ 23 w 27"/>
                <a:gd name="T3" fmla="*/ 0 h 356"/>
                <a:gd name="T4" fmla="*/ 27 w 27"/>
                <a:gd name="T5" fmla="*/ 356 h 356"/>
                <a:gd name="T6" fmla="*/ 0 w 27"/>
                <a:gd name="T7" fmla="*/ 356 h 356"/>
                <a:gd name="T8" fmla="*/ 4 w 27"/>
                <a:gd name="T9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6">
                  <a:moveTo>
                    <a:pt x="4" y="0"/>
                  </a:moveTo>
                  <a:lnTo>
                    <a:pt x="23" y="0"/>
                  </a:lnTo>
                  <a:lnTo>
                    <a:pt x="27" y="356"/>
                  </a:lnTo>
                  <a:lnTo>
                    <a:pt x="0" y="35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5" name="Freeform 41"/>
            <p:cNvSpPr>
              <a:spLocks/>
            </p:cNvSpPr>
            <p:nvPr/>
          </p:nvSpPr>
          <p:spPr bwMode="auto">
            <a:xfrm>
              <a:off x="176965" y="2887712"/>
              <a:ext cx="15875" cy="206375"/>
            </a:xfrm>
            <a:custGeom>
              <a:avLst/>
              <a:gdLst>
                <a:gd name="T0" fmla="*/ 6 w 33"/>
                <a:gd name="T1" fmla="*/ 0 h 421"/>
                <a:gd name="T2" fmla="*/ 28 w 33"/>
                <a:gd name="T3" fmla="*/ 0 h 421"/>
                <a:gd name="T4" fmla="*/ 33 w 33"/>
                <a:gd name="T5" fmla="*/ 421 h 421"/>
                <a:gd name="T6" fmla="*/ 0 w 33"/>
                <a:gd name="T7" fmla="*/ 421 h 421"/>
                <a:gd name="T8" fmla="*/ 6 w 33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21">
                  <a:moveTo>
                    <a:pt x="6" y="0"/>
                  </a:moveTo>
                  <a:lnTo>
                    <a:pt x="28" y="0"/>
                  </a:lnTo>
                  <a:lnTo>
                    <a:pt x="33" y="421"/>
                  </a:lnTo>
                  <a:lnTo>
                    <a:pt x="0" y="42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90" name="Freeform 11"/>
          <p:cNvSpPr>
            <a:spLocks/>
          </p:cNvSpPr>
          <p:nvPr/>
        </p:nvSpPr>
        <p:spPr bwMode="auto">
          <a:xfrm>
            <a:off x="635085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LN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WIES</a:t>
            </a:r>
            <a:r>
              <a:rPr lang="de-AT" sz="2800" dirty="0"/>
              <a:t> </a:t>
            </a:r>
            <a:r>
              <a:rPr lang="de-AT" sz="2000" dirty="0"/>
              <a:t>– Wechsel im eigentlichen </a:t>
            </a:r>
            <a:r>
              <a:rPr lang="de-AT" sz="2000" dirty="0" smtClean="0"/>
              <a:t>Sinn (10/10)</a:t>
            </a:r>
            <a:endParaRPr lang="de-AT" sz="20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944200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1619672" y="1916832"/>
            <a:ext cx="2117144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&lt;ANFRAGE_WIES&gt;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379128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7" name="Flussdiagramm: Prozess 76"/>
          <p:cNvSpPr/>
          <p:nvPr/>
        </p:nvSpPr>
        <p:spPr>
          <a:xfrm>
            <a:off x="3676557" y="2273192"/>
            <a:ext cx="1764196" cy="1531018"/>
          </a:xfrm>
          <a:prstGeom prst="flowChart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58" name="Group 15"/>
          <p:cNvGrpSpPr>
            <a:grpSpLocks noChangeAspect="1"/>
          </p:cNvGrpSpPr>
          <p:nvPr/>
        </p:nvGrpSpPr>
        <p:grpSpPr bwMode="auto">
          <a:xfrm>
            <a:off x="4491375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9" name="Freeform 11"/>
          <p:cNvSpPr>
            <a:spLocks/>
          </p:cNvSpPr>
          <p:nvPr/>
        </p:nvSpPr>
        <p:spPr bwMode="auto">
          <a:xfrm>
            <a:off x="4030975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0" name="Pfeil nach rechts 69"/>
          <p:cNvSpPr/>
          <p:nvPr/>
        </p:nvSpPr>
        <p:spPr>
          <a:xfrm flipH="1">
            <a:off x="1541698" y="2708920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&lt;VERBRAUCH_WIES&gt;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71" name="Pfeil nach rechts 70"/>
          <p:cNvSpPr/>
          <p:nvPr/>
        </p:nvSpPr>
        <p:spPr>
          <a:xfrm flipH="1">
            <a:off x="1541698" y="3199182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&lt;MSCONS_LN_WIES&gt;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grpSp>
        <p:nvGrpSpPr>
          <p:cNvPr id="78" name="Gruppieren 77"/>
          <p:cNvGrpSpPr/>
          <p:nvPr/>
        </p:nvGrpSpPr>
        <p:grpSpPr>
          <a:xfrm>
            <a:off x="5030822" y="1974098"/>
            <a:ext cx="830806" cy="725584"/>
            <a:chOff x="8194517" y="2841875"/>
            <a:chExt cx="830806" cy="725584"/>
          </a:xfrm>
          <a:solidFill>
            <a:schemeClr val="accent1"/>
          </a:solidFill>
        </p:grpSpPr>
        <p:sp>
          <p:nvSpPr>
            <p:cNvPr id="79" name="Ellipse 78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80" name="Grafik 79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81" name="Textfeld 80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72h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69" name="Flussdiagramm: Prozess 68"/>
          <p:cNvSpPr/>
          <p:nvPr/>
        </p:nvSpPr>
        <p:spPr>
          <a:xfrm>
            <a:off x="7211465" y="3788869"/>
            <a:ext cx="1764196" cy="951302"/>
          </a:xfrm>
          <a:prstGeom prst="flowChart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73" name="Gruppieren 72"/>
          <p:cNvGrpSpPr/>
          <p:nvPr/>
        </p:nvGrpSpPr>
        <p:grpSpPr>
          <a:xfrm>
            <a:off x="8421714" y="3423496"/>
            <a:ext cx="830806" cy="725584"/>
            <a:chOff x="8194517" y="2841875"/>
            <a:chExt cx="830806" cy="725584"/>
          </a:xfrm>
          <a:solidFill>
            <a:srgbClr val="FFC000"/>
          </a:solidFill>
        </p:grpSpPr>
        <p:sp>
          <p:nvSpPr>
            <p:cNvPr id="74" name="Ellipse 73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75" name="Grafik 74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76" name="Textfeld 75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48h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72" name="Pfeil nach rechts 71"/>
          <p:cNvSpPr/>
          <p:nvPr/>
        </p:nvSpPr>
        <p:spPr>
          <a:xfrm>
            <a:off x="5430341" y="3208735"/>
            <a:ext cx="2287198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&lt;WECHSELINF_WIES&gt;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10" name="Pfeil nach rechts 109"/>
          <p:cNvSpPr/>
          <p:nvPr/>
        </p:nvSpPr>
        <p:spPr>
          <a:xfrm flipH="1">
            <a:off x="4860032" y="4149080"/>
            <a:ext cx="2335039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&lt;KEIN_EW_NB_WIES&gt;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11" name="Pfeil nach rechts 110"/>
          <p:cNvSpPr/>
          <p:nvPr/>
        </p:nvSpPr>
        <p:spPr>
          <a:xfrm flipH="1">
            <a:off x="1541697" y="3836105"/>
            <a:ext cx="5649783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&lt;KEIN_EW_LN_WIES&gt;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83" name="Pfeil nach rechts 82"/>
          <p:cNvSpPr/>
          <p:nvPr/>
        </p:nvSpPr>
        <p:spPr>
          <a:xfrm flipH="1">
            <a:off x="1529520" y="4869414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&lt;ERSTE_LN_WIES&gt;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84" name="Pfeil nach rechts 83"/>
          <p:cNvSpPr/>
          <p:nvPr/>
        </p:nvSpPr>
        <p:spPr>
          <a:xfrm>
            <a:off x="5428575" y="4880933"/>
            <a:ext cx="2287198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&lt;ERSTE_LA_WIES&gt;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85" name="Flussdiagramm: Prozess 84"/>
          <p:cNvSpPr/>
          <p:nvPr/>
        </p:nvSpPr>
        <p:spPr>
          <a:xfrm>
            <a:off x="3664379" y="4954836"/>
            <a:ext cx="1764196" cy="1125743"/>
          </a:xfrm>
          <a:prstGeom prst="flowChartProcess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Änderung der LF-Zuordnung</a:t>
            </a:r>
          </a:p>
        </p:txBody>
      </p:sp>
      <p:sp>
        <p:nvSpPr>
          <p:cNvPr id="113" name="Pfeil nach rechts 112"/>
          <p:cNvSpPr/>
          <p:nvPr/>
        </p:nvSpPr>
        <p:spPr>
          <a:xfrm flipH="1">
            <a:off x="1525930" y="5497244"/>
            <a:ext cx="2134859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&lt;FINALE_LN_WIES&gt;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14" name="Pfeil nach rechts 113"/>
          <p:cNvSpPr/>
          <p:nvPr/>
        </p:nvSpPr>
        <p:spPr>
          <a:xfrm>
            <a:off x="5424985" y="5508763"/>
            <a:ext cx="2287198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&lt;FINALE_LA_WIES&gt;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86" name="Abgerundetes Rechteck 85"/>
          <p:cNvSpPr/>
          <p:nvPr/>
        </p:nvSpPr>
        <p:spPr>
          <a:xfrm>
            <a:off x="1754270" y="3180162"/>
            <a:ext cx="5616624" cy="3055179"/>
          </a:xfrm>
          <a:prstGeom prst="roundRect">
            <a:avLst>
              <a:gd name="adj" fmla="val 6067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&lt;MLDG_VGM_WIES&gt;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Wechselbestätigung VGM:</a:t>
            </a:r>
          </a:p>
        </p:txBody>
      </p:sp>
      <p:graphicFrame>
        <p:nvGraphicFramePr>
          <p:cNvPr id="87" name="Tabel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536001"/>
              </p:ext>
            </p:extLst>
          </p:nvPr>
        </p:nvGraphicFramePr>
        <p:xfrm>
          <a:off x="1996691" y="4187615"/>
          <a:ext cx="264672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672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PLZ, Stadt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Lastprofiltyp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Gasspezifische ZP-Daten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Neuer Lieferant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8" name="Tabelle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241898"/>
              </p:ext>
            </p:extLst>
          </p:nvPr>
        </p:nvGraphicFramePr>
        <p:xfrm>
          <a:off x="4786376" y="4183775"/>
          <a:ext cx="2300436" cy="609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043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LPZ spezifische Daten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2" name="Diagonaler Streifen 81"/>
          <p:cNvSpPr/>
          <p:nvPr/>
        </p:nvSpPr>
        <p:spPr>
          <a:xfrm rot="5400000">
            <a:off x="6578765" y="3180999"/>
            <a:ext cx="792693" cy="792599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400" b="1" dirty="0" smtClean="0">
                <a:solidFill>
                  <a:schemeClr val="bg1"/>
                </a:solidFill>
              </a:rPr>
              <a:t>NEU</a:t>
            </a:r>
            <a:endParaRPr lang="de-AT" sz="1400" b="1" dirty="0">
              <a:solidFill>
                <a:schemeClr val="bg1"/>
              </a:solidFill>
            </a:endParaRPr>
          </a:p>
        </p:txBody>
      </p:sp>
      <p:sp>
        <p:nvSpPr>
          <p:cNvPr id="2" name="Gefaltete Ecke 1"/>
          <p:cNvSpPr/>
          <p:nvPr/>
        </p:nvSpPr>
        <p:spPr>
          <a:xfrm rot="21124485">
            <a:off x="3132052" y="1563461"/>
            <a:ext cx="2729788" cy="1510805"/>
          </a:xfrm>
          <a:prstGeom prst="foldedCorner">
            <a:avLst>
              <a:gd name="adj" fmla="val 149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Nur für Gas!</a:t>
            </a:r>
            <a:endParaRPr lang="de-AT" sz="3200" dirty="0"/>
          </a:p>
        </p:txBody>
      </p:sp>
    </p:spTree>
    <p:extLst>
      <p:ext uri="{BB962C8B-B14F-4D97-AF65-F5344CB8AC3E}">
        <p14:creationId xmlns:p14="http://schemas.microsoft.com/office/powerpoint/2010/main" val="215227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7" name="Gruppieren 86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88" name="Rechteck 87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89" name="Gruppieren 88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1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2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3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KUEND </a:t>
            </a:r>
            <a:r>
              <a:rPr lang="de-DE" sz="2000" dirty="0" smtClean="0"/>
              <a:t>– Kündigung (1/2)</a:t>
            </a:r>
            <a:endParaRPr lang="de-AT" sz="20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2563816" y="2132856"/>
            <a:ext cx="4168423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„Kündigung“ &lt;ANFRAGE_KUEND&gt;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37" name="Pfeil nach rechts 36"/>
          <p:cNvSpPr/>
          <p:nvPr/>
        </p:nvSpPr>
        <p:spPr>
          <a:xfrm flipH="1">
            <a:off x="2339752" y="3774860"/>
            <a:ext cx="4500500" cy="673015"/>
          </a:xfrm>
          <a:prstGeom prst="rightArrow">
            <a:avLst/>
          </a:prstGeom>
          <a:gradFill flip="none" rotWithShape="1">
            <a:gsLst>
              <a:gs pos="0">
                <a:srgbClr val="ACABAC">
                  <a:tint val="66000"/>
                  <a:satMod val="160000"/>
                </a:srgbClr>
              </a:gs>
              <a:gs pos="50000">
                <a:srgbClr val="ACABAC">
                  <a:tint val="44500"/>
                  <a:satMod val="160000"/>
                </a:srgbClr>
              </a:gs>
              <a:gs pos="100000">
                <a:srgbClr val="ACABAC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„Fehlermeldung“ </a:t>
            </a:r>
            <a:r>
              <a:rPr lang="de-AT" dirty="0">
                <a:solidFill>
                  <a:schemeClr val="tx1"/>
                </a:solidFill>
              </a:rPr>
              <a:t>&lt;</a:t>
            </a:r>
            <a:r>
              <a:rPr lang="de-AT" dirty="0" smtClean="0">
                <a:solidFill>
                  <a:schemeClr val="tx1"/>
                </a:solidFill>
              </a:rPr>
              <a:t>FEHLER_KUEND&gt;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8" name="Flussdiagramm: Prozess 37"/>
          <p:cNvSpPr/>
          <p:nvPr/>
        </p:nvSpPr>
        <p:spPr>
          <a:xfrm>
            <a:off x="6840252" y="2503957"/>
            <a:ext cx="1764196" cy="2592288"/>
          </a:xfrm>
          <a:prstGeom prst="flowChart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39" name="Gruppieren 38"/>
          <p:cNvGrpSpPr/>
          <p:nvPr/>
        </p:nvGrpSpPr>
        <p:grpSpPr>
          <a:xfrm>
            <a:off x="8194517" y="2204864"/>
            <a:ext cx="830806" cy="725584"/>
            <a:chOff x="8194517" y="2841875"/>
            <a:chExt cx="830806" cy="725584"/>
          </a:xfrm>
          <a:solidFill>
            <a:srgbClr val="FFC000"/>
          </a:solidFill>
        </p:grpSpPr>
        <p:sp>
          <p:nvSpPr>
            <p:cNvPr id="42" name="Ellipse 41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43" name="Grafik 42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44" name="Textfeld 43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?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Abgerundetes Rechteck 45"/>
          <p:cNvSpPr/>
          <p:nvPr/>
        </p:nvSpPr>
        <p:spPr>
          <a:xfrm>
            <a:off x="2859379" y="3341784"/>
            <a:ext cx="5871754" cy="2274893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400" b="1" dirty="0">
                <a:solidFill>
                  <a:schemeClr val="tx1"/>
                </a:solidFill>
              </a:rPr>
              <a:t>Mögliche Fehlermeldungen: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DE" sz="1400" dirty="0">
                <a:solidFill>
                  <a:schemeClr val="tx1"/>
                </a:solidFill>
              </a:rPr>
              <a:t>Endverbraucher nicht identifiziert</a:t>
            </a:r>
            <a:r>
              <a:rPr lang="de-DE" sz="1400" dirty="0" smtClean="0">
                <a:solidFill>
                  <a:schemeClr val="tx1"/>
                </a:solidFill>
              </a:rPr>
              <a:t>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„Zählpunkt nicht gefunden“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„Zählpunkt nicht versorgt“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„Kündigung nicht rechtsgültig“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„Bindung vorhanden“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„Kündigung: Vertrag ist nur eingeschrieben kündbar“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„Kündigung nicht fristgerecht“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„Zählpunkt passt nicht zu Lieferanten Sparte“</a:t>
            </a:r>
            <a:endParaRPr lang="de-DE" sz="1400" dirty="0">
              <a:solidFill>
                <a:schemeClr val="tx1"/>
              </a:solidFill>
            </a:endParaRPr>
          </a:p>
          <a:p>
            <a:r>
              <a:rPr lang="de-DE" sz="1400" dirty="0">
                <a:solidFill>
                  <a:schemeClr val="tx1"/>
                </a:solidFill>
              </a:rPr>
              <a:t>„Vollmacht fehlt</a:t>
            </a:r>
            <a:r>
              <a:rPr lang="de-DE" sz="1400" dirty="0" smtClean="0">
                <a:solidFill>
                  <a:schemeClr val="tx1"/>
                </a:solidFill>
              </a:rPr>
              <a:t>“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68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87" name="Gruppieren 86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88" name="Rechteck 87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89" name="Gruppieren 88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1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2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3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KUEND </a:t>
            </a:r>
            <a:r>
              <a:rPr lang="de-DE" sz="2000" dirty="0"/>
              <a:t>– Kündigung </a:t>
            </a:r>
            <a:r>
              <a:rPr lang="de-DE" sz="2000" dirty="0" smtClean="0"/>
              <a:t>(2/2</a:t>
            </a:r>
            <a:r>
              <a:rPr lang="de-DE" sz="2000" dirty="0"/>
              <a:t>)</a:t>
            </a:r>
            <a:endParaRPr lang="de-AT" sz="16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40" name="Gruppieren 39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53" name="Pfeil nach rechts 52"/>
          <p:cNvSpPr/>
          <p:nvPr/>
        </p:nvSpPr>
        <p:spPr>
          <a:xfrm>
            <a:off x="2563816" y="2132856"/>
            <a:ext cx="4168423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„Kündigung“ &lt;ANFRAGE_KUEND&gt;</a:t>
            </a: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38" name="Flussdiagramm: Prozess 37"/>
          <p:cNvSpPr/>
          <p:nvPr/>
        </p:nvSpPr>
        <p:spPr>
          <a:xfrm>
            <a:off x="6840252" y="2503957"/>
            <a:ext cx="1764196" cy="2592288"/>
          </a:xfrm>
          <a:prstGeom prst="flowChart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</a:t>
            </a:r>
          </a:p>
        </p:txBody>
      </p:sp>
      <p:grpSp>
        <p:nvGrpSpPr>
          <p:cNvPr id="39" name="Gruppieren 38"/>
          <p:cNvGrpSpPr/>
          <p:nvPr/>
        </p:nvGrpSpPr>
        <p:grpSpPr>
          <a:xfrm>
            <a:off x="8194517" y="2204864"/>
            <a:ext cx="830806" cy="725584"/>
            <a:chOff x="8194517" y="2841875"/>
            <a:chExt cx="830806" cy="725584"/>
          </a:xfrm>
          <a:solidFill>
            <a:srgbClr val="FFC000"/>
          </a:solidFill>
        </p:grpSpPr>
        <p:sp>
          <p:nvSpPr>
            <p:cNvPr id="42" name="Ellipse 41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43" name="Grafik 42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  <a:grpFill/>
          </p:spPr>
        </p:pic>
        <p:sp>
          <p:nvSpPr>
            <p:cNvPr id="44" name="Textfeld 43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?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Pfeil nach rechts 46"/>
          <p:cNvSpPr/>
          <p:nvPr/>
        </p:nvSpPr>
        <p:spPr>
          <a:xfrm flipH="1">
            <a:off x="2587270" y="4554688"/>
            <a:ext cx="4252982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„Antwort“ &lt;ANTWORT_KUEND&gt;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54" name="Abgerundetes Rechteck 53"/>
          <p:cNvSpPr/>
          <p:nvPr/>
        </p:nvSpPr>
        <p:spPr>
          <a:xfrm>
            <a:off x="3039874" y="3358483"/>
            <a:ext cx="4581474" cy="1660233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Antwortdatensatz &lt;ANTWORT_KUEND&gt;:</a:t>
            </a:r>
            <a:endParaRPr lang="de-DE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tx1"/>
                </a:solidFill>
              </a:rPr>
              <a:t>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tx1"/>
                </a:solidFill>
              </a:rPr>
              <a:t>Adresse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tx1"/>
                </a:solidFill>
              </a:rPr>
              <a:t>Zählpunktsbezeichnung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chemeClr val="tx1"/>
                </a:solidFill>
              </a:rPr>
              <a:t>Bestätigtes Kündigungsdatum</a:t>
            </a:r>
            <a:endParaRPr lang="de-DE" sz="1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tx1"/>
                </a:solidFill>
              </a:rPr>
              <a:t>weitere optionale Angaben</a:t>
            </a:r>
          </a:p>
        </p:txBody>
      </p:sp>
    </p:spTree>
    <p:extLst>
      <p:ext uri="{BB962C8B-B14F-4D97-AF65-F5344CB8AC3E}">
        <p14:creationId xmlns:p14="http://schemas.microsoft.com/office/powerpoint/2010/main" val="27978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44" name="Group 15"/>
          <p:cNvGrpSpPr>
            <a:grpSpLocks noChangeAspect="1"/>
          </p:cNvGrpSpPr>
          <p:nvPr/>
        </p:nvGrpSpPr>
        <p:grpSpPr bwMode="auto">
          <a:xfrm>
            <a:off x="7516676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ANL</a:t>
            </a:r>
            <a:r>
              <a:rPr lang="de-DE" sz="2000" dirty="0" smtClean="0"/>
              <a:t> – Anlagenabfrage (1/4)</a:t>
            </a:r>
            <a:endParaRPr lang="de-AT" sz="2000" dirty="0"/>
          </a:p>
        </p:txBody>
      </p:sp>
      <p:sp>
        <p:nvSpPr>
          <p:cNvPr id="5" name="Rechteck 4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214265" y="2060848"/>
            <a:ext cx="4503603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„Anfragedatensatz“ &lt;ANFRAGE_ANL&gt;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87565" y="2139106"/>
            <a:ext cx="6140619" cy="2586038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>
                <a:solidFill>
                  <a:schemeClr val="tx1"/>
                </a:solidFill>
              </a:rPr>
              <a:t>&lt;</a:t>
            </a:r>
            <a:r>
              <a:rPr lang="de-AT" sz="2000" dirty="0" smtClean="0">
                <a:solidFill>
                  <a:schemeClr val="tx1"/>
                </a:solidFill>
              </a:rPr>
              <a:t>ANFRAGE_ANL&gt;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Anfragedatensatz</a:t>
            </a:r>
          </a:p>
        </p:txBody>
      </p:sp>
      <p:grpSp>
        <p:nvGrpSpPr>
          <p:cNvPr id="104" name="Gruppieren 103"/>
          <p:cNvGrpSpPr/>
          <p:nvPr/>
        </p:nvGrpSpPr>
        <p:grpSpPr>
          <a:xfrm>
            <a:off x="785445" y="888811"/>
            <a:ext cx="837650" cy="904786"/>
            <a:chOff x="100765" y="2684512"/>
            <a:chExt cx="415926" cy="449262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glow rad="63500">
              <a:srgbClr val="92D050">
                <a:alpha val="20000"/>
              </a:srgb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89" name="Freeform 27"/>
            <p:cNvSpPr>
              <a:spLocks/>
            </p:cNvSpPr>
            <p:nvPr/>
          </p:nvSpPr>
          <p:spPr bwMode="auto">
            <a:xfrm>
              <a:off x="315078" y="2792462"/>
              <a:ext cx="23813" cy="22225"/>
            </a:xfrm>
            <a:custGeom>
              <a:avLst/>
              <a:gdLst>
                <a:gd name="T0" fmla="*/ 43 w 46"/>
                <a:gd name="T1" fmla="*/ 19 h 46"/>
                <a:gd name="T2" fmla="*/ 27 w 46"/>
                <a:gd name="T3" fmla="*/ 44 h 46"/>
                <a:gd name="T4" fmla="*/ 2 w 46"/>
                <a:gd name="T5" fmla="*/ 28 h 46"/>
                <a:gd name="T6" fmla="*/ 18 w 46"/>
                <a:gd name="T7" fmla="*/ 3 h 46"/>
                <a:gd name="T8" fmla="*/ 43 w 46"/>
                <a:gd name="T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9"/>
                  </a:moveTo>
                  <a:cubicBezTo>
                    <a:pt x="46" y="30"/>
                    <a:pt x="38" y="41"/>
                    <a:pt x="27" y="44"/>
                  </a:cubicBezTo>
                  <a:cubicBezTo>
                    <a:pt x="16" y="46"/>
                    <a:pt x="5" y="39"/>
                    <a:pt x="2" y="28"/>
                  </a:cubicBezTo>
                  <a:cubicBezTo>
                    <a:pt x="0" y="16"/>
                    <a:pt x="7" y="5"/>
                    <a:pt x="18" y="3"/>
                  </a:cubicBezTo>
                  <a:cubicBezTo>
                    <a:pt x="30" y="0"/>
                    <a:pt x="41" y="8"/>
                    <a:pt x="43" y="19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0" name="Freeform 28"/>
            <p:cNvSpPr>
              <a:spLocks/>
            </p:cNvSpPr>
            <p:nvPr/>
          </p:nvSpPr>
          <p:spPr bwMode="auto">
            <a:xfrm>
              <a:off x="292853" y="2684512"/>
              <a:ext cx="42863" cy="106363"/>
            </a:xfrm>
            <a:custGeom>
              <a:avLst/>
              <a:gdLst>
                <a:gd name="T0" fmla="*/ 16 w 87"/>
                <a:gd name="T1" fmla="*/ 0 h 220"/>
                <a:gd name="T2" fmla="*/ 87 w 87"/>
                <a:gd name="T3" fmla="*/ 209 h 220"/>
                <a:gd name="T4" fmla="*/ 38 w 87"/>
                <a:gd name="T5" fmla="*/ 220 h 220"/>
                <a:gd name="T6" fmla="*/ 16 w 87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220">
                  <a:moveTo>
                    <a:pt x="16" y="0"/>
                  </a:moveTo>
                  <a:cubicBezTo>
                    <a:pt x="50" y="37"/>
                    <a:pt x="69" y="168"/>
                    <a:pt x="87" y="209"/>
                  </a:cubicBezTo>
                  <a:lnTo>
                    <a:pt x="38" y="220"/>
                  </a:lnTo>
                  <a:cubicBezTo>
                    <a:pt x="37" y="175"/>
                    <a:pt x="0" y="50"/>
                    <a:pt x="16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1" name="Freeform 29"/>
            <p:cNvSpPr>
              <a:spLocks/>
            </p:cNvSpPr>
            <p:nvPr/>
          </p:nvSpPr>
          <p:spPr bwMode="auto">
            <a:xfrm>
              <a:off x="337303" y="2795637"/>
              <a:ext cx="104775" cy="49213"/>
            </a:xfrm>
            <a:custGeom>
              <a:avLst/>
              <a:gdLst>
                <a:gd name="T0" fmla="*/ 216 w 216"/>
                <a:gd name="T1" fmla="*/ 91 h 101"/>
                <a:gd name="T2" fmla="*/ 0 w 216"/>
                <a:gd name="T3" fmla="*/ 48 h 101"/>
                <a:gd name="T4" fmla="*/ 16 w 216"/>
                <a:gd name="T5" fmla="*/ 0 h 101"/>
                <a:gd name="T6" fmla="*/ 216 w 216"/>
                <a:gd name="T7" fmla="*/ 9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1">
                  <a:moveTo>
                    <a:pt x="216" y="91"/>
                  </a:moveTo>
                  <a:cubicBezTo>
                    <a:pt x="168" y="101"/>
                    <a:pt x="45" y="53"/>
                    <a:pt x="0" y="48"/>
                  </a:cubicBezTo>
                  <a:lnTo>
                    <a:pt x="16" y="0"/>
                  </a:lnTo>
                  <a:cubicBezTo>
                    <a:pt x="55" y="21"/>
                    <a:pt x="182" y="53"/>
                    <a:pt x="216" y="9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2" name="Freeform 30"/>
            <p:cNvSpPr>
              <a:spLocks/>
            </p:cNvSpPr>
            <p:nvPr/>
          </p:nvSpPr>
          <p:spPr bwMode="auto">
            <a:xfrm>
              <a:off x="235703" y="2803574"/>
              <a:ext cx="87313" cy="82550"/>
            </a:xfrm>
            <a:custGeom>
              <a:avLst/>
              <a:gdLst>
                <a:gd name="T0" fmla="*/ 0 w 178"/>
                <a:gd name="T1" fmla="*/ 166 h 166"/>
                <a:gd name="T2" fmla="*/ 144 w 178"/>
                <a:gd name="T3" fmla="*/ 0 h 166"/>
                <a:gd name="T4" fmla="*/ 178 w 178"/>
                <a:gd name="T5" fmla="*/ 36 h 166"/>
                <a:gd name="T6" fmla="*/ 0 w 178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0" y="166"/>
                  </a:moveTo>
                  <a:cubicBezTo>
                    <a:pt x="14" y="119"/>
                    <a:pt x="117" y="36"/>
                    <a:pt x="144" y="0"/>
                  </a:cubicBezTo>
                  <a:lnTo>
                    <a:pt x="178" y="36"/>
                  </a:lnTo>
                  <a:cubicBezTo>
                    <a:pt x="140" y="60"/>
                    <a:pt x="50" y="155"/>
                    <a:pt x="0" y="16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3" name="Freeform 31"/>
            <p:cNvSpPr>
              <a:spLocks/>
            </p:cNvSpPr>
            <p:nvPr/>
          </p:nvSpPr>
          <p:spPr bwMode="auto">
            <a:xfrm>
              <a:off x="448428" y="2865487"/>
              <a:ext cx="17463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3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9"/>
                    <a:pt x="0" y="20"/>
                    <a:pt x="2" y="12"/>
                  </a:cubicBezTo>
                  <a:cubicBezTo>
                    <a:pt x="5" y="5"/>
                    <a:pt x="13" y="0"/>
                    <a:pt x="21" y="3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4" name="Freeform 32"/>
            <p:cNvSpPr>
              <a:spLocks/>
            </p:cNvSpPr>
            <p:nvPr/>
          </p:nvSpPr>
          <p:spPr bwMode="auto">
            <a:xfrm>
              <a:off x="451603" y="2790874"/>
              <a:ext cx="34925" cy="74613"/>
            </a:xfrm>
            <a:custGeom>
              <a:avLst/>
              <a:gdLst>
                <a:gd name="T0" fmla="*/ 63 w 71"/>
                <a:gd name="T1" fmla="*/ 0 h 154"/>
                <a:gd name="T2" fmla="*/ 34 w 71"/>
                <a:gd name="T3" fmla="*/ 154 h 154"/>
                <a:gd name="T4" fmla="*/ 0 w 71"/>
                <a:gd name="T5" fmla="*/ 144 h 154"/>
                <a:gd name="T6" fmla="*/ 63 w 71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4">
                  <a:moveTo>
                    <a:pt x="63" y="0"/>
                  </a:moveTo>
                  <a:cubicBezTo>
                    <a:pt x="71" y="35"/>
                    <a:pt x="38" y="123"/>
                    <a:pt x="34" y="154"/>
                  </a:cubicBezTo>
                  <a:lnTo>
                    <a:pt x="0" y="144"/>
                  </a:lnTo>
                  <a:cubicBezTo>
                    <a:pt x="15" y="116"/>
                    <a:pt x="36" y="25"/>
                    <a:pt x="63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5" name="Freeform 33"/>
            <p:cNvSpPr>
              <a:spLocks/>
            </p:cNvSpPr>
            <p:nvPr/>
          </p:nvSpPr>
          <p:spPr bwMode="auto">
            <a:xfrm>
              <a:off x="457953" y="2875012"/>
              <a:ext cx="58738" cy="61913"/>
            </a:xfrm>
            <a:custGeom>
              <a:avLst/>
              <a:gdLst>
                <a:gd name="T0" fmla="*/ 119 w 119"/>
                <a:gd name="T1" fmla="*/ 127 h 127"/>
                <a:gd name="T2" fmla="*/ 0 w 119"/>
                <a:gd name="T3" fmla="*/ 24 h 127"/>
                <a:gd name="T4" fmla="*/ 27 w 119"/>
                <a:gd name="T5" fmla="*/ 0 h 127"/>
                <a:gd name="T6" fmla="*/ 119 w 119"/>
                <a:gd name="T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7">
                  <a:moveTo>
                    <a:pt x="119" y="127"/>
                  </a:moveTo>
                  <a:cubicBezTo>
                    <a:pt x="85" y="117"/>
                    <a:pt x="26" y="43"/>
                    <a:pt x="0" y="24"/>
                  </a:cubicBezTo>
                  <a:lnTo>
                    <a:pt x="27" y="0"/>
                  </a:lnTo>
                  <a:cubicBezTo>
                    <a:pt x="44" y="27"/>
                    <a:pt x="111" y="91"/>
                    <a:pt x="119" y="127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6" name="Freeform 34"/>
            <p:cNvSpPr>
              <a:spLocks/>
            </p:cNvSpPr>
            <p:nvPr/>
          </p:nvSpPr>
          <p:spPr bwMode="auto">
            <a:xfrm>
              <a:off x="372228" y="2867074"/>
              <a:ext cx="76200" cy="31750"/>
            </a:xfrm>
            <a:custGeom>
              <a:avLst/>
              <a:gdLst>
                <a:gd name="T0" fmla="*/ 0 w 156"/>
                <a:gd name="T1" fmla="*/ 53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3"/>
                  </a:moveTo>
                  <a:cubicBezTo>
                    <a:pt x="25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6"/>
                    <a:pt x="35" y="64"/>
                    <a:pt x="0" y="53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7" name="Freeform 35"/>
            <p:cNvSpPr>
              <a:spLocks/>
            </p:cNvSpPr>
            <p:nvPr/>
          </p:nvSpPr>
          <p:spPr bwMode="auto">
            <a:xfrm>
              <a:off x="178553" y="2859137"/>
              <a:ext cx="15875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2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8"/>
                    <a:pt x="0" y="20"/>
                    <a:pt x="2" y="12"/>
                  </a:cubicBezTo>
                  <a:cubicBezTo>
                    <a:pt x="5" y="5"/>
                    <a:pt x="13" y="0"/>
                    <a:pt x="21" y="2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8" name="Freeform 36"/>
            <p:cNvSpPr>
              <a:spLocks/>
            </p:cNvSpPr>
            <p:nvPr/>
          </p:nvSpPr>
          <p:spPr bwMode="auto">
            <a:xfrm>
              <a:off x="181728" y="2782937"/>
              <a:ext cx="33338" cy="76200"/>
            </a:xfrm>
            <a:custGeom>
              <a:avLst/>
              <a:gdLst>
                <a:gd name="T0" fmla="*/ 62 w 70"/>
                <a:gd name="T1" fmla="*/ 0 h 154"/>
                <a:gd name="T2" fmla="*/ 34 w 70"/>
                <a:gd name="T3" fmla="*/ 154 h 154"/>
                <a:gd name="T4" fmla="*/ 0 w 70"/>
                <a:gd name="T5" fmla="*/ 144 h 154"/>
                <a:gd name="T6" fmla="*/ 62 w 70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54">
                  <a:moveTo>
                    <a:pt x="62" y="0"/>
                  </a:moveTo>
                  <a:cubicBezTo>
                    <a:pt x="70" y="34"/>
                    <a:pt x="37" y="122"/>
                    <a:pt x="34" y="154"/>
                  </a:cubicBezTo>
                  <a:lnTo>
                    <a:pt x="0" y="144"/>
                  </a:lnTo>
                  <a:cubicBezTo>
                    <a:pt x="15" y="115"/>
                    <a:pt x="35" y="25"/>
                    <a:pt x="62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9" name="Freeform 37"/>
            <p:cNvSpPr>
              <a:spLocks/>
            </p:cNvSpPr>
            <p:nvPr/>
          </p:nvSpPr>
          <p:spPr bwMode="auto">
            <a:xfrm>
              <a:off x="188078" y="2868662"/>
              <a:ext cx="57150" cy="61913"/>
            </a:xfrm>
            <a:custGeom>
              <a:avLst/>
              <a:gdLst>
                <a:gd name="T0" fmla="*/ 119 w 119"/>
                <a:gd name="T1" fmla="*/ 126 h 126"/>
                <a:gd name="T2" fmla="*/ 0 w 119"/>
                <a:gd name="T3" fmla="*/ 24 h 126"/>
                <a:gd name="T4" fmla="*/ 26 w 119"/>
                <a:gd name="T5" fmla="*/ 0 h 126"/>
                <a:gd name="T6" fmla="*/ 119 w 119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6">
                  <a:moveTo>
                    <a:pt x="119" y="126"/>
                  </a:moveTo>
                  <a:cubicBezTo>
                    <a:pt x="85" y="116"/>
                    <a:pt x="25" y="43"/>
                    <a:pt x="0" y="24"/>
                  </a:cubicBezTo>
                  <a:lnTo>
                    <a:pt x="26" y="0"/>
                  </a:lnTo>
                  <a:cubicBezTo>
                    <a:pt x="43" y="27"/>
                    <a:pt x="111" y="90"/>
                    <a:pt x="119" y="12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0" name="Freeform 38"/>
            <p:cNvSpPr>
              <a:spLocks/>
            </p:cNvSpPr>
            <p:nvPr/>
          </p:nvSpPr>
          <p:spPr bwMode="auto">
            <a:xfrm>
              <a:off x="100765" y="2860724"/>
              <a:ext cx="77788" cy="30163"/>
            </a:xfrm>
            <a:custGeom>
              <a:avLst/>
              <a:gdLst>
                <a:gd name="T0" fmla="*/ 0 w 156"/>
                <a:gd name="T1" fmla="*/ 54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4"/>
                  </a:moveTo>
                  <a:cubicBezTo>
                    <a:pt x="26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7"/>
                    <a:pt x="35" y="64"/>
                    <a:pt x="0" y="54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1" name="Freeform 39"/>
            <p:cNvSpPr>
              <a:spLocks/>
            </p:cNvSpPr>
            <p:nvPr/>
          </p:nvSpPr>
          <p:spPr bwMode="auto">
            <a:xfrm>
              <a:off x="315078" y="2828974"/>
              <a:ext cx="23813" cy="304800"/>
            </a:xfrm>
            <a:custGeom>
              <a:avLst/>
              <a:gdLst>
                <a:gd name="T0" fmla="*/ 9 w 49"/>
                <a:gd name="T1" fmla="*/ 0 h 625"/>
                <a:gd name="T2" fmla="*/ 41 w 49"/>
                <a:gd name="T3" fmla="*/ 0 h 625"/>
                <a:gd name="T4" fmla="*/ 49 w 49"/>
                <a:gd name="T5" fmla="*/ 625 h 625"/>
                <a:gd name="T6" fmla="*/ 0 w 49"/>
                <a:gd name="T7" fmla="*/ 625 h 625"/>
                <a:gd name="T8" fmla="*/ 9 w 49"/>
                <a:gd name="T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25">
                  <a:moveTo>
                    <a:pt x="9" y="0"/>
                  </a:moveTo>
                  <a:lnTo>
                    <a:pt x="41" y="0"/>
                  </a:lnTo>
                  <a:lnTo>
                    <a:pt x="49" y="625"/>
                  </a:lnTo>
                  <a:lnTo>
                    <a:pt x="0" y="6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2" name="Freeform 40"/>
            <p:cNvSpPr>
              <a:spLocks/>
            </p:cNvSpPr>
            <p:nvPr/>
          </p:nvSpPr>
          <p:spPr bwMode="auto">
            <a:xfrm>
              <a:off x="450015" y="2892474"/>
              <a:ext cx="12700" cy="174625"/>
            </a:xfrm>
            <a:custGeom>
              <a:avLst/>
              <a:gdLst>
                <a:gd name="T0" fmla="*/ 4 w 27"/>
                <a:gd name="T1" fmla="*/ 0 h 356"/>
                <a:gd name="T2" fmla="*/ 23 w 27"/>
                <a:gd name="T3" fmla="*/ 0 h 356"/>
                <a:gd name="T4" fmla="*/ 27 w 27"/>
                <a:gd name="T5" fmla="*/ 356 h 356"/>
                <a:gd name="T6" fmla="*/ 0 w 27"/>
                <a:gd name="T7" fmla="*/ 356 h 356"/>
                <a:gd name="T8" fmla="*/ 4 w 27"/>
                <a:gd name="T9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6">
                  <a:moveTo>
                    <a:pt x="4" y="0"/>
                  </a:moveTo>
                  <a:lnTo>
                    <a:pt x="23" y="0"/>
                  </a:lnTo>
                  <a:lnTo>
                    <a:pt x="27" y="356"/>
                  </a:lnTo>
                  <a:lnTo>
                    <a:pt x="0" y="35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3" name="Freeform 41"/>
            <p:cNvSpPr>
              <a:spLocks/>
            </p:cNvSpPr>
            <p:nvPr/>
          </p:nvSpPr>
          <p:spPr bwMode="auto">
            <a:xfrm>
              <a:off x="176965" y="2887712"/>
              <a:ext cx="15875" cy="206375"/>
            </a:xfrm>
            <a:custGeom>
              <a:avLst/>
              <a:gdLst>
                <a:gd name="T0" fmla="*/ 6 w 33"/>
                <a:gd name="T1" fmla="*/ 0 h 421"/>
                <a:gd name="T2" fmla="*/ 28 w 33"/>
                <a:gd name="T3" fmla="*/ 0 h 421"/>
                <a:gd name="T4" fmla="*/ 33 w 33"/>
                <a:gd name="T5" fmla="*/ 421 h 421"/>
                <a:gd name="T6" fmla="*/ 0 w 33"/>
                <a:gd name="T7" fmla="*/ 421 h 421"/>
                <a:gd name="T8" fmla="*/ 6 w 33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21">
                  <a:moveTo>
                    <a:pt x="6" y="0"/>
                  </a:moveTo>
                  <a:lnTo>
                    <a:pt x="28" y="0"/>
                  </a:lnTo>
                  <a:lnTo>
                    <a:pt x="33" y="421"/>
                  </a:lnTo>
                  <a:lnTo>
                    <a:pt x="0" y="42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7" name="Freeform 11"/>
          <p:cNvSpPr>
            <a:spLocks/>
          </p:cNvSpPr>
          <p:nvPr/>
        </p:nvSpPr>
        <p:spPr bwMode="auto">
          <a:xfrm>
            <a:off x="1335238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LN</a:t>
            </a:r>
            <a:endParaRPr lang="de-AT" b="1" dirty="0">
              <a:solidFill>
                <a:schemeClr val="bg1"/>
              </a:solidFill>
            </a:endParaRPr>
          </a:p>
        </p:txBody>
      </p:sp>
      <p:graphicFrame>
        <p:nvGraphicFramePr>
          <p:cNvPr id="38" name="Tabel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965342"/>
              </p:ext>
            </p:extLst>
          </p:nvPr>
        </p:nvGraphicFramePr>
        <p:xfrm>
          <a:off x="368189" y="2891499"/>
          <a:ext cx="2646726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672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Manuelle Suche gewünscht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Alle ZP zur Anlagenadresse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Energierichtung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9" name="Tabel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557139"/>
              </p:ext>
            </p:extLst>
          </p:nvPr>
        </p:nvGraphicFramePr>
        <p:xfrm>
          <a:off x="3136145" y="2897001"/>
          <a:ext cx="2300436" cy="121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043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Zählernummer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Zählertyp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" name="Diagonaler Streifen 39"/>
          <p:cNvSpPr/>
          <p:nvPr/>
        </p:nvSpPr>
        <p:spPr>
          <a:xfrm rot="5400000">
            <a:off x="2728630" y="3507275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42" name="Diagonaler Streifen 41"/>
          <p:cNvSpPr/>
          <p:nvPr/>
        </p:nvSpPr>
        <p:spPr>
          <a:xfrm rot="5400000">
            <a:off x="2728630" y="411621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10" name="Diagonaler Streifen 9"/>
          <p:cNvSpPr/>
          <p:nvPr/>
        </p:nvSpPr>
        <p:spPr>
          <a:xfrm rot="5400000">
            <a:off x="5148047" y="3807469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72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42931" y="1988841"/>
            <a:ext cx="8804124" cy="1296143"/>
          </a:xfrm>
        </p:spPr>
        <p:txBody>
          <a:bodyPr/>
          <a:lstStyle/>
          <a:p>
            <a:r>
              <a:rPr lang="de-DE" dirty="0" smtClean="0"/>
              <a:t>Bisher: Message Code = Prozess </a:t>
            </a:r>
            <a:r>
              <a:rPr lang="de-DE" dirty="0" err="1" smtClean="0"/>
              <a:t>Step</a:t>
            </a:r>
            <a:endParaRPr lang="de-AT" dirty="0"/>
          </a:p>
          <a:p>
            <a:pPr marL="914342" lvl="2" indent="0">
              <a:buNone/>
            </a:pPr>
            <a:r>
              <a:rPr lang="de-DE" dirty="0" smtClean="0"/>
              <a:t>Prozessschritt „Anfragedatensatz übertragen“: ZPID02</a:t>
            </a:r>
          </a:p>
          <a:p>
            <a:pPr marL="914342" lvl="2" indent="0">
              <a:buNone/>
            </a:pPr>
            <a:r>
              <a:rPr lang="de-DE" dirty="0" smtClean="0"/>
              <a:t>Nachricht: ZPID02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Änderung der Message Codes</a:t>
            </a:r>
            <a:endParaRPr lang="de-AT" dirty="0"/>
          </a:p>
        </p:txBody>
      </p:sp>
      <p:sp>
        <p:nvSpPr>
          <p:cNvPr id="4" name="Inhaltsplatzhalter 1"/>
          <p:cNvSpPr txBox="1">
            <a:spLocks/>
          </p:cNvSpPr>
          <p:nvPr/>
        </p:nvSpPr>
        <p:spPr>
          <a:xfrm>
            <a:off x="141423" y="3350463"/>
            <a:ext cx="8804124" cy="1728192"/>
          </a:xfrm>
          <a:prstGeom prst="rect">
            <a:avLst/>
          </a:prstGeom>
        </p:spPr>
        <p:txBody>
          <a:bodyPr vert="horz" lIns="91423" tIns="45712" rIns="91423" bIns="45712" rtlCol="0">
            <a:noAutofit/>
          </a:bodyPr>
          <a:lstStyle>
            <a:lvl1pPr marL="342878" indent="-342878" algn="l" defTabSz="914342" rtl="0" eaLnBrk="1" latinLnBrk="0" hangingPunct="1">
              <a:spcBef>
                <a:spcPct val="20000"/>
              </a:spcBef>
              <a:buClr>
                <a:srgbClr val="00A0B4"/>
              </a:buClr>
              <a:buSzPct val="10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1pPr>
            <a:lvl2pPr marL="742903" indent="-285732" algn="l" defTabSz="914342" rtl="0" eaLnBrk="1" latinLnBrk="0" hangingPunct="1">
              <a:spcBef>
                <a:spcPct val="20000"/>
              </a:spcBef>
              <a:buClrTx/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2pPr>
            <a:lvl3pPr marL="1142927" indent="-228585" algn="l" defTabSz="914342" rtl="0" eaLnBrk="1" latinLnBrk="0" hangingPunct="1">
              <a:spcBef>
                <a:spcPct val="20000"/>
              </a:spcBef>
              <a:buClrTx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3pPr>
            <a:lvl4pPr marL="1600098" indent="-228585" algn="l" defTabSz="914342" rtl="0" eaLnBrk="1" latinLnBrk="0" hangingPunct="1">
              <a:spcBef>
                <a:spcPct val="20000"/>
              </a:spcBef>
              <a:buClr>
                <a:srgbClr val="99D9E1"/>
              </a:buClr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4pPr>
            <a:lvl5pPr marL="2057268" indent="-228585" algn="l" defTabSz="914342" rtl="0" eaLnBrk="1" latinLnBrk="0" hangingPunct="1">
              <a:spcBef>
                <a:spcPct val="20000"/>
              </a:spcBef>
              <a:buClr>
                <a:srgbClr val="CCE6F0"/>
              </a:buClr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defRPr>
            </a:lvl5pPr>
            <a:lvl6pPr marL="2514439" indent="-228585" algn="l" defTabSz="9143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10" indent="-228585" algn="l" defTabSz="9143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781" indent="-228585" algn="l" defTabSz="9143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51" indent="-228585" algn="l" defTabSz="9143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Ab 1.6.2015: Message Code = „sprechend“</a:t>
            </a:r>
            <a:endParaRPr lang="de-AT" dirty="0" smtClean="0"/>
          </a:p>
          <a:p>
            <a:pPr marL="914342" lvl="2" indent="0">
              <a:buFontTx/>
              <a:buNone/>
            </a:pPr>
            <a:r>
              <a:rPr lang="de-DE" dirty="0" smtClean="0"/>
              <a:t>Prozessschritt „Anfragedatensatz übertragen“: ZPID02</a:t>
            </a:r>
          </a:p>
          <a:p>
            <a:pPr marL="914342" lvl="2" indent="0">
              <a:buFontTx/>
              <a:buNone/>
            </a:pPr>
            <a:r>
              <a:rPr lang="de-DE" dirty="0" smtClean="0"/>
              <a:t>Nachricht: ANFRAGE_ZPID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4558880"/>
            <a:ext cx="4908972" cy="160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44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6590041" y="865978"/>
            <a:ext cx="2555651" cy="5416021"/>
            <a:chOff x="6590041" y="865978"/>
            <a:chExt cx="2555651" cy="5416021"/>
          </a:xfrm>
        </p:grpSpPr>
        <p:sp>
          <p:nvSpPr>
            <p:cNvPr id="47" name="Rechteck 46"/>
            <p:cNvSpPr/>
            <p:nvPr/>
          </p:nvSpPr>
          <p:spPr>
            <a:xfrm>
              <a:off x="6590041" y="1724399"/>
              <a:ext cx="2555651" cy="45576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8" name="Group 15"/>
            <p:cNvGrpSpPr>
              <a:grpSpLocks noChangeAspect="1"/>
            </p:cNvGrpSpPr>
            <p:nvPr/>
          </p:nvGrpSpPr>
          <p:grpSpPr bwMode="auto">
            <a:xfrm>
              <a:off x="7516676" y="960569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5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6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7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7056276" y="865978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pieren 88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90" name="Rechteck 89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91" name="Gruppieren 90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3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6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7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1" name="Pfeil nach rechts 60"/>
          <p:cNvSpPr/>
          <p:nvPr/>
        </p:nvSpPr>
        <p:spPr>
          <a:xfrm flipH="1">
            <a:off x="2411760" y="3594630"/>
            <a:ext cx="4428492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„ZP-Information“ &lt;ANTWORT_ZPID&gt;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ANL</a:t>
            </a:r>
            <a:r>
              <a:rPr lang="de-DE" sz="2800" dirty="0"/>
              <a:t> </a:t>
            </a:r>
            <a:r>
              <a:rPr lang="de-DE" sz="2000" dirty="0"/>
              <a:t>– Anlagenabfrage </a:t>
            </a:r>
            <a:r>
              <a:rPr lang="de-DE" sz="2000" dirty="0" smtClean="0"/>
              <a:t>(2/4)</a:t>
            </a:r>
            <a:endParaRPr lang="de-AT" sz="16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563817" y="2060848"/>
            <a:ext cx="4154052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„Anfragedatensatz“ &lt;ANFRAGE_ANL&gt;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62" name="Flussdiagramm: Prozess 61"/>
          <p:cNvSpPr/>
          <p:nvPr/>
        </p:nvSpPr>
        <p:spPr>
          <a:xfrm>
            <a:off x="6840252" y="2420888"/>
            <a:ext cx="1764196" cy="2808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Manuell?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 smtClean="0"/>
          </a:p>
        </p:txBody>
      </p:sp>
      <p:sp>
        <p:nvSpPr>
          <p:cNvPr id="45" name="Abgerundetes Rechteck 44"/>
          <p:cNvSpPr/>
          <p:nvPr/>
        </p:nvSpPr>
        <p:spPr>
          <a:xfrm>
            <a:off x="2915817" y="3356992"/>
            <a:ext cx="5616624" cy="1001406"/>
          </a:xfrm>
          <a:prstGeom prst="roundRect">
            <a:avLst>
              <a:gd name="adj" fmla="val 1375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&lt;MANUELLESU_ANL&gt;</a:t>
            </a:r>
            <a:endParaRPr lang="de-AT" sz="2000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 smtClean="0">
                <a:solidFill>
                  <a:schemeClr val="tx1"/>
                </a:solidFill>
              </a:rPr>
              <a:t>manuelle </a:t>
            </a:r>
            <a:r>
              <a:rPr lang="de-AT" sz="1400" dirty="0">
                <a:solidFill>
                  <a:schemeClr val="tx1"/>
                </a:solidFill>
              </a:rPr>
              <a:t>Prüfung aufgrund nicht identifizierbarer Daten </a:t>
            </a:r>
            <a:r>
              <a:rPr lang="de-AT" sz="1400" dirty="0" smtClean="0">
                <a:solidFill>
                  <a:schemeClr val="tx1"/>
                </a:solidFill>
              </a:rPr>
              <a:t>erforderlich“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4" name="Diagonaler Streifen 43"/>
          <p:cNvSpPr/>
          <p:nvPr/>
        </p:nvSpPr>
        <p:spPr>
          <a:xfrm rot="5400000">
            <a:off x="7722303" y="3367963"/>
            <a:ext cx="792693" cy="792599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400" b="1" dirty="0" smtClean="0">
                <a:solidFill>
                  <a:schemeClr val="bg1"/>
                </a:solidFill>
              </a:rPr>
              <a:t>NEU</a:t>
            </a:r>
            <a:endParaRPr lang="de-A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64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6590041" y="865978"/>
            <a:ext cx="2555651" cy="5416021"/>
            <a:chOff x="6590041" y="865978"/>
            <a:chExt cx="2555651" cy="5416021"/>
          </a:xfrm>
        </p:grpSpPr>
        <p:sp>
          <p:nvSpPr>
            <p:cNvPr id="47" name="Rechteck 46"/>
            <p:cNvSpPr/>
            <p:nvPr/>
          </p:nvSpPr>
          <p:spPr>
            <a:xfrm>
              <a:off x="6590041" y="1724399"/>
              <a:ext cx="2555651" cy="45576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8" name="Group 15"/>
            <p:cNvGrpSpPr>
              <a:grpSpLocks noChangeAspect="1"/>
            </p:cNvGrpSpPr>
            <p:nvPr/>
          </p:nvGrpSpPr>
          <p:grpSpPr bwMode="auto">
            <a:xfrm>
              <a:off x="7516676" y="960569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5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6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7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7056276" y="865978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pieren 88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90" name="Rechteck 89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91" name="Gruppieren 90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3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6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7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ANL</a:t>
            </a:r>
            <a:r>
              <a:rPr lang="de-DE" sz="2800" dirty="0"/>
              <a:t> </a:t>
            </a:r>
            <a:r>
              <a:rPr lang="de-DE" sz="2000" dirty="0"/>
              <a:t>– Anlagenabfrage </a:t>
            </a:r>
            <a:r>
              <a:rPr lang="de-DE" sz="2000" dirty="0" smtClean="0"/>
              <a:t>(3/4)</a:t>
            </a:r>
            <a:endParaRPr lang="de-AT" sz="16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563817" y="2060848"/>
            <a:ext cx="4154052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„Anfragedatensatz“ &lt;ANFRAGE_ANL&gt;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62" name="Flussdiagramm: Prozess 61"/>
          <p:cNvSpPr/>
          <p:nvPr/>
        </p:nvSpPr>
        <p:spPr>
          <a:xfrm>
            <a:off x="6840252" y="2420888"/>
            <a:ext cx="1764196" cy="2808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 smtClean="0"/>
          </a:p>
        </p:txBody>
      </p:sp>
      <p:sp>
        <p:nvSpPr>
          <p:cNvPr id="44" name="Pfeil nach rechts 43"/>
          <p:cNvSpPr/>
          <p:nvPr/>
        </p:nvSpPr>
        <p:spPr>
          <a:xfrm flipH="1">
            <a:off x="2339752" y="3774860"/>
            <a:ext cx="4500500" cy="673015"/>
          </a:xfrm>
          <a:prstGeom prst="rightArrow">
            <a:avLst/>
          </a:prstGeom>
          <a:gradFill flip="none" rotWithShape="1">
            <a:gsLst>
              <a:gs pos="0">
                <a:srgbClr val="ACABAC">
                  <a:tint val="66000"/>
                  <a:satMod val="160000"/>
                </a:srgbClr>
              </a:gs>
              <a:gs pos="50000">
                <a:srgbClr val="ACABAC">
                  <a:tint val="44500"/>
                  <a:satMod val="160000"/>
                </a:srgbClr>
              </a:gs>
              <a:gs pos="100000">
                <a:srgbClr val="ACABAC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„Fehlermeldung“ </a:t>
            </a:r>
            <a:r>
              <a:rPr lang="de-AT" dirty="0">
                <a:solidFill>
                  <a:schemeClr val="tx1"/>
                </a:solidFill>
              </a:rPr>
              <a:t>&lt;</a:t>
            </a:r>
            <a:r>
              <a:rPr lang="de-AT" dirty="0" smtClean="0">
                <a:solidFill>
                  <a:schemeClr val="tx1"/>
                </a:solidFill>
              </a:rPr>
              <a:t>FEHLER_ANL&gt;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45" name="Abgerundetes Rechteck 44"/>
          <p:cNvSpPr/>
          <p:nvPr/>
        </p:nvSpPr>
        <p:spPr>
          <a:xfrm>
            <a:off x="2915817" y="3811263"/>
            <a:ext cx="5616624" cy="1527844"/>
          </a:xfrm>
          <a:prstGeom prst="roundRect">
            <a:avLst>
              <a:gd name="adj" fmla="val 1375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&lt;FEHLER_ANL&gt;</a:t>
            </a:r>
            <a:endParaRPr lang="de-AT" sz="2000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Anlagenadresse nicht eindeutig </a:t>
            </a:r>
            <a:r>
              <a:rPr lang="de-AT" sz="1400" dirty="0" smtClean="0">
                <a:solidFill>
                  <a:schemeClr val="tx1"/>
                </a:solidFill>
              </a:rPr>
              <a:t>identifiziert“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DE" sz="1400" dirty="0">
                <a:solidFill>
                  <a:schemeClr val="tx1"/>
                </a:solidFill>
              </a:rPr>
              <a:t>Falsches </a:t>
            </a:r>
            <a:r>
              <a:rPr lang="de-DE" sz="1400" dirty="0" smtClean="0">
                <a:solidFill>
                  <a:schemeClr val="tx1"/>
                </a:solidFill>
              </a:rPr>
              <a:t>Netzgebiet“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Zählpunkt passt nicht zu Lieferanten </a:t>
            </a:r>
            <a:r>
              <a:rPr lang="de-AT" sz="1400" dirty="0" smtClean="0">
                <a:solidFill>
                  <a:schemeClr val="tx1"/>
                </a:solidFill>
              </a:rPr>
              <a:t>Sparte“</a:t>
            </a:r>
            <a:endParaRPr lang="de-AT" sz="1400" dirty="0">
              <a:solidFill>
                <a:schemeClr val="tx1"/>
              </a:solidFill>
            </a:endParaRPr>
          </a:p>
          <a:p>
            <a:endParaRPr lang="de-DE" sz="1400" dirty="0" smtClean="0">
              <a:solidFill>
                <a:schemeClr val="tx1"/>
              </a:solidFill>
            </a:endParaRPr>
          </a:p>
          <a:p>
            <a:endParaRPr lang="de-AT" sz="1400" dirty="0">
              <a:solidFill>
                <a:schemeClr val="tx1"/>
              </a:solidFill>
            </a:endParaRPr>
          </a:p>
          <a:p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96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6590041" y="865978"/>
            <a:ext cx="2555651" cy="5416021"/>
            <a:chOff x="6590041" y="865978"/>
            <a:chExt cx="2555651" cy="5416021"/>
          </a:xfrm>
        </p:grpSpPr>
        <p:sp>
          <p:nvSpPr>
            <p:cNvPr id="47" name="Rechteck 46"/>
            <p:cNvSpPr/>
            <p:nvPr/>
          </p:nvSpPr>
          <p:spPr>
            <a:xfrm>
              <a:off x="6590041" y="1724399"/>
              <a:ext cx="2555651" cy="45576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8" name="Group 15"/>
            <p:cNvGrpSpPr>
              <a:grpSpLocks noChangeAspect="1"/>
            </p:cNvGrpSpPr>
            <p:nvPr/>
          </p:nvGrpSpPr>
          <p:grpSpPr bwMode="auto">
            <a:xfrm>
              <a:off x="7516676" y="960569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5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6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7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7056276" y="865978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pieren 88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90" name="Rechteck 89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91" name="Gruppieren 90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3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6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7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1" name="Pfeil nach rechts 60"/>
          <p:cNvSpPr/>
          <p:nvPr/>
        </p:nvSpPr>
        <p:spPr>
          <a:xfrm flipH="1">
            <a:off x="2411760" y="4628193"/>
            <a:ext cx="4428492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„Liste gefundener ZP“ &lt;ANTWORT_ANL&gt;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ANL</a:t>
            </a:r>
            <a:r>
              <a:rPr lang="de-DE" sz="2800" dirty="0"/>
              <a:t> </a:t>
            </a:r>
            <a:r>
              <a:rPr lang="de-DE" sz="2000" dirty="0"/>
              <a:t>– Anlagenabfrage </a:t>
            </a:r>
            <a:r>
              <a:rPr lang="de-DE" sz="2000" dirty="0" smtClean="0"/>
              <a:t>(4/4)</a:t>
            </a:r>
            <a:endParaRPr lang="de-AT" sz="16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563817" y="2060848"/>
            <a:ext cx="4154052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„Anfragedatensatz“ &lt;ANFRAGE_ANL&gt;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62" name="Flussdiagramm: Prozess 61"/>
          <p:cNvSpPr/>
          <p:nvPr/>
        </p:nvSpPr>
        <p:spPr>
          <a:xfrm>
            <a:off x="6840252" y="2420888"/>
            <a:ext cx="1764196" cy="2808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 smtClean="0"/>
          </a:p>
        </p:txBody>
      </p:sp>
      <p:sp>
        <p:nvSpPr>
          <p:cNvPr id="45" name="Abgerundetes Rechteck 44"/>
          <p:cNvSpPr/>
          <p:nvPr/>
        </p:nvSpPr>
        <p:spPr>
          <a:xfrm>
            <a:off x="2915817" y="3739597"/>
            <a:ext cx="6004284" cy="2348024"/>
          </a:xfrm>
          <a:prstGeom prst="roundRect">
            <a:avLst>
              <a:gd name="adj" fmla="val 1375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&lt;ANTWORT_ANL&gt;</a:t>
            </a:r>
            <a:endParaRPr lang="de-AT" sz="2000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Je ZP:</a:t>
            </a:r>
          </a:p>
        </p:txBody>
      </p:sp>
      <p:graphicFrame>
        <p:nvGraphicFramePr>
          <p:cNvPr id="54" name="Tabel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140067"/>
              </p:ext>
            </p:extLst>
          </p:nvPr>
        </p:nvGraphicFramePr>
        <p:xfrm>
          <a:off x="3669709" y="4375242"/>
          <a:ext cx="2646726" cy="121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672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Energierichtung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5" name="Tabel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606782"/>
              </p:ext>
            </p:extLst>
          </p:nvPr>
        </p:nvGraphicFramePr>
        <p:xfrm>
          <a:off x="6437665" y="4380744"/>
          <a:ext cx="2300436" cy="121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043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Lastprofiltyp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Zählernummer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Zählertyp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6" name="Diagonaler Streifen 55"/>
          <p:cNvSpPr/>
          <p:nvPr/>
        </p:nvSpPr>
        <p:spPr>
          <a:xfrm rot="5400000">
            <a:off x="8460431" y="5004131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41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44" name="Group 15"/>
          <p:cNvGrpSpPr>
            <a:grpSpLocks noChangeAspect="1"/>
          </p:cNvGrpSpPr>
          <p:nvPr/>
        </p:nvGrpSpPr>
        <p:grpSpPr bwMode="auto">
          <a:xfrm>
            <a:off x="7516676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 - </a:t>
            </a:r>
            <a:r>
              <a:rPr lang="de-DE" sz="2000" dirty="0" smtClean="0"/>
              <a:t>Neuanmeldung (1/6)</a:t>
            </a:r>
            <a:endParaRPr lang="de-AT" sz="2000" dirty="0"/>
          </a:p>
        </p:txBody>
      </p:sp>
      <p:sp>
        <p:nvSpPr>
          <p:cNvPr id="5" name="Rechteck 4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214265" y="2060848"/>
            <a:ext cx="4503603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„Anmeldedatensatz“ &lt;ANFRAGE_ANM&gt;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87565" y="2132856"/>
            <a:ext cx="6140619" cy="3960440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>
                <a:solidFill>
                  <a:schemeClr val="tx1"/>
                </a:solidFill>
              </a:rPr>
              <a:t>&lt;</a:t>
            </a:r>
            <a:r>
              <a:rPr lang="de-AT" sz="2000" dirty="0" smtClean="0">
                <a:solidFill>
                  <a:schemeClr val="tx1"/>
                </a:solidFill>
              </a:rPr>
              <a:t>ANFRAGE_ANM&gt;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„Anmeldedatensatz“</a:t>
            </a:r>
          </a:p>
        </p:txBody>
      </p:sp>
      <p:grpSp>
        <p:nvGrpSpPr>
          <p:cNvPr id="104" name="Gruppieren 103"/>
          <p:cNvGrpSpPr/>
          <p:nvPr/>
        </p:nvGrpSpPr>
        <p:grpSpPr>
          <a:xfrm>
            <a:off x="785445" y="888811"/>
            <a:ext cx="837650" cy="904786"/>
            <a:chOff x="100765" y="2684512"/>
            <a:chExt cx="415926" cy="449262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glow rad="63500">
              <a:srgbClr val="92D050">
                <a:alpha val="20000"/>
              </a:srgb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89" name="Freeform 27"/>
            <p:cNvSpPr>
              <a:spLocks/>
            </p:cNvSpPr>
            <p:nvPr/>
          </p:nvSpPr>
          <p:spPr bwMode="auto">
            <a:xfrm>
              <a:off x="315078" y="2792462"/>
              <a:ext cx="23813" cy="22225"/>
            </a:xfrm>
            <a:custGeom>
              <a:avLst/>
              <a:gdLst>
                <a:gd name="T0" fmla="*/ 43 w 46"/>
                <a:gd name="T1" fmla="*/ 19 h 46"/>
                <a:gd name="T2" fmla="*/ 27 w 46"/>
                <a:gd name="T3" fmla="*/ 44 h 46"/>
                <a:gd name="T4" fmla="*/ 2 w 46"/>
                <a:gd name="T5" fmla="*/ 28 h 46"/>
                <a:gd name="T6" fmla="*/ 18 w 46"/>
                <a:gd name="T7" fmla="*/ 3 h 46"/>
                <a:gd name="T8" fmla="*/ 43 w 46"/>
                <a:gd name="T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9"/>
                  </a:moveTo>
                  <a:cubicBezTo>
                    <a:pt x="46" y="30"/>
                    <a:pt x="38" y="41"/>
                    <a:pt x="27" y="44"/>
                  </a:cubicBezTo>
                  <a:cubicBezTo>
                    <a:pt x="16" y="46"/>
                    <a:pt x="5" y="39"/>
                    <a:pt x="2" y="28"/>
                  </a:cubicBezTo>
                  <a:cubicBezTo>
                    <a:pt x="0" y="16"/>
                    <a:pt x="7" y="5"/>
                    <a:pt x="18" y="3"/>
                  </a:cubicBezTo>
                  <a:cubicBezTo>
                    <a:pt x="30" y="0"/>
                    <a:pt x="41" y="8"/>
                    <a:pt x="43" y="19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0" name="Freeform 28"/>
            <p:cNvSpPr>
              <a:spLocks/>
            </p:cNvSpPr>
            <p:nvPr/>
          </p:nvSpPr>
          <p:spPr bwMode="auto">
            <a:xfrm>
              <a:off x="292853" y="2684512"/>
              <a:ext cx="42863" cy="106363"/>
            </a:xfrm>
            <a:custGeom>
              <a:avLst/>
              <a:gdLst>
                <a:gd name="T0" fmla="*/ 16 w 87"/>
                <a:gd name="T1" fmla="*/ 0 h 220"/>
                <a:gd name="T2" fmla="*/ 87 w 87"/>
                <a:gd name="T3" fmla="*/ 209 h 220"/>
                <a:gd name="T4" fmla="*/ 38 w 87"/>
                <a:gd name="T5" fmla="*/ 220 h 220"/>
                <a:gd name="T6" fmla="*/ 16 w 87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220">
                  <a:moveTo>
                    <a:pt x="16" y="0"/>
                  </a:moveTo>
                  <a:cubicBezTo>
                    <a:pt x="50" y="37"/>
                    <a:pt x="69" y="168"/>
                    <a:pt x="87" y="209"/>
                  </a:cubicBezTo>
                  <a:lnTo>
                    <a:pt x="38" y="220"/>
                  </a:lnTo>
                  <a:cubicBezTo>
                    <a:pt x="37" y="175"/>
                    <a:pt x="0" y="50"/>
                    <a:pt x="16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1" name="Freeform 29"/>
            <p:cNvSpPr>
              <a:spLocks/>
            </p:cNvSpPr>
            <p:nvPr/>
          </p:nvSpPr>
          <p:spPr bwMode="auto">
            <a:xfrm>
              <a:off x="337303" y="2795637"/>
              <a:ext cx="104775" cy="49213"/>
            </a:xfrm>
            <a:custGeom>
              <a:avLst/>
              <a:gdLst>
                <a:gd name="T0" fmla="*/ 216 w 216"/>
                <a:gd name="T1" fmla="*/ 91 h 101"/>
                <a:gd name="T2" fmla="*/ 0 w 216"/>
                <a:gd name="T3" fmla="*/ 48 h 101"/>
                <a:gd name="T4" fmla="*/ 16 w 216"/>
                <a:gd name="T5" fmla="*/ 0 h 101"/>
                <a:gd name="T6" fmla="*/ 216 w 216"/>
                <a:gd name="T7" fmla="*/ 9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1">
                  <a:moveTo>
                    <a:pt x="216" y="91"/>
                  </a:moveTo>
                  <a:cubicBezTo>
                    <a:pt x="168" y="101"/>
                    <a:pt x="45" y="53"/>
                    <a:pt x="0" y="48"/>
                  </a:cubicBezTo>
                  <a:lnTo>
                    <a:pt x="16" y="0"/>
                  </a:lnTo>
                  <a:cubicBezTo>
                    <a:pt x="55" y="21"/>
                    <a:pt x="182" y="53"/>
                    <a:pt x="216" y="9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2" name="Freeform 30"/>
            <p:cNvSpPr>
              <a:spLocks/>
            </p:cNvSpPr>
            <p:nvPr/>
          </p:nvSpPr>
          <p:spPr bwMode="auto">
            <a:xfrm>
              <a:off x="235703" y="2803574"/>
              <a:ext cx="87313" cy="82550"/>
            </a:xfrm>
            <a:custGeom>
              <a:avLst/>
              <a:gdLst>
                <a:gd name="T0" fmla="*/ 0 w 178"/>
                <a:gd name="T1" fmla="*/ 166 h 166"/>
                <a:gd name="T2" fmla="*/ 144 w 178"/>
                <a:gd name="T3" fmla="*/ 0 h 166"/>
                <a:gd name="T4" fmla="*/ 178 w 178"/>
                <a:gd name="T5" fmla="*/ 36 h 166"/>
                <a:gd name="T6" fmla="*/ 0 w 178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0" y="166"/>
                  </a:moveTo>
                  <a:cubicBezTo>
                    <a:pt x="14" y="119"/>
                    <a:pt x="117" y="36"/>
                    <a:pt x="144" y="0"/>
                  </a:cubicBezTo>
                  <a:lnTo>
                    <a:pt x="178" y="36"/>
                  </a:lnTo>
                  <a:cubicBezTo>
                    <a:pt x="140" y="60"/>
                    <a:pt x="50" y="155"/>
                    <a:pt x="0" y="16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3" name="Freeform 31"/>
            <p:cNvSpPr>
              <a:spLocks/>
            </p:cNvSpPr>
            <p:nvPr/>
          </p:nvSpPr>
          <p:spPr bwMode="auto">
            <a:xfrm>
              <a:off x="448428" y="2865487"/>
              <a:ext cx="17463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3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9"/>
                    <a:pt x="0" y="20"/>
                    <a:pt x="2" y="12"/>
                  </a:cubicBezTo>
                  <a:cubicBezTo>
                    <a:pt x="5" y="5"/>
                    <a:pt x="13" y="0"/>
                    <a:pt x="21" y="3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4" name="Freeform 32"/>
            <p:cNvSpPr>
              <a:spLocks/>
            </p:cNvSpPr>
            <p:nvPr/>
          </p:nvSpPr>
          <p:spPr bwMode="auto">
            <a:xfrm>
              <a:off x="451603" y="2790874"/>
              <a:ext cx="34925" cy="74613"/>
            </a:xfrm>
            <a:custGeom>
              <a:avLst/>
              <a:gdLst>
                <a:gd name="T0" fmla="*/ 63 w 71"/>
                <a:gd name="T1" fmla="*/ 0 h 154"/>
                <a:gd name="T2" fmla="*/ 34 w 71"/>
                <a:gd name="T3" fmla="*/ 154 h 154"/>
                <a:gd name="T4" fmla="*/ 0 w 71"/>
                <a:gd name="T5" fmla="*/ 144 h 154"/>
                <a:gd name="T6" fmla="*/ 63 w 71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4">
                  <a:moveTo>
                    <a:pt x="63" y="0"/>
                  </a:moveTo>
                  <a:cubicBezTo>
                    <a:pt x="71" y="35"/>
                    <a:pt x="38" y="123"/>
                    <a:pt x="34" y="154"/>
                  </a:cubicBezTo>
                  <a:lnTo>
                    <a:pt x="0" y="144"/>
                  </a:lnTo>
                  <a:cubicBezTo>
                    <a:pt x="15" y="116"/>
                    <a:pt x="36" y="25"/>
                    <a:pt x="63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5" name="Freeform 33"/>
            <p:cNvSpPr>
              <a:spLocks/>
            </p:cNvSpPr>
            <p:nvPr/>
          </p:nvSpPr>
          <p:spPr bwMode="auto">
            <a:xfrm>
              <a:off x="457953" y="2875012"/>
              <a:ext cx="58738" cy="61913"/>
            </a:xfrm>
            <a:custGeom>
              <a:avLst/>
              <a:gdLst>
                <a:gd name="T0" fmla="*/ 119 w 119"/>
                <a:gd name="T1" fmla="*/ 127 h 127"/>
                <a:gd name="T2" fmla="*/ 0 w 119"/>
                <a:gd name="T3" fmla="*/ 24 h 127"/>
                <a:gd name="T4" fmla="*/ 27 w 119"/>
                <a:gd name="T5" fmla="*/ 0 h 127"/>
                <a:gd name="T6" fmla="*/ 119 w 119"/>
                <a:gd name="T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7">
                  <a:moveTo>
                    <a:pt x="119" y="127"/>
                  </a:moveTo>
                  <a:cubicBezTo>
                    <a:pt x="85" y="117"/>
                    <a:pt x="26" y="43"/>
                    <a:pt x="0" y="24"/>
                  </a:cubicBezTo>
                  <a:lnTo>
                    <a:pt x="27" y="0"/>
                  </a:lnTo>
                  <a:cubicBezTo>
                    <a:pt x="44" y="27"/>
                    <a:pt x="111" y="91"/>
                    <a:pt x="119" y="127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6" name="Freeform 34"/>
            <p:cNvSpPr>
              <a:spLocks/>
            </p:cNvSpPr>
            <p:nvPr/>
          </p:nvSpPr>
          <p:spPr bwMode="auto">
            <a:xfrm>
              <a:off x="372228" y="2867074"/>
              <a:ext cx="76200" cy="31750"/>
            </a:xfrm>
            <a:custGeom>
              <a:avLst/>
              <a:gdLst>
                <a:gd name="T0" fmla="*/ 0 w 156"/>
                <a:gd name="T1" fmla="*/ 53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3"/>
                  </a:moveTo>
                  <a:cubicBezTo>
                    <a:pt x="25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6"/>
                    <a:pt x="35" y="64"/>
                    <a:pt x="0" y="53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7" name="Freeform 35"/>
            <p:cNvSpPr>
              <a:spLocks/>
            </p:cNvSpPr>
            <p:nvPr/>
          </p:nvSpPr>
          <p:spPr bwMode="auto">
            <a:xfrm>
              <a:off x="178553" y="2859137"/>
              <a:ext cx="15875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2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8"/>
                    <a:pt x="0" y="20"/>
                    <a:pt x="2" y="12"/>
                  </a:cubicBezTo>
                  <a:cubicBezTo>
                    <a:pt x="5" y="5"/>
                    <a:pt x="13" y="0"/>
                    <a:pt x="21" y="2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8" name="Freeform 36"/>
            <p:cNvSpPr>
              <a:spLocks/>
            </p:cNvSpPr>
            <p:nvPr/>
          </p:nvSpPr>
          <p:spPr bwMode="auto">
            <a:xfrm>
              <a:off x="181728" y="2782937"/>
              <a:ext cx="33338" cy="76200"/>
            </a:xfrm>
            <a:custGeom>
              <a:avLst/>
              <a:gdLst>
                <a:gd name="T0" fmla="*/ 62 w 70"/>
                <a:gd name="T1" fmla="*/ 0 h 154"/>
                <a:gd name="T2" fmla="*/ 34 w 70"/>
                <a:gd name="T3" fmla="*/ 154 h 154"/>
                <a:gd name="T4" fmla="*/ 0 w 70"/>
                <a:gd name="T5" fmla="*/ 144 h 154"/>
                <a:gd name="T6" fmla="*/ 62 w 70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54">
                  <a:moveTo>
                    <a:pt x="62" y="0"/>
                  </a:moveTo>
                  <a:cubicBezTo>
                    <a:pt x="70" y="34"/>
                    <a:pt x="37" y="122"/>
                    <a:pt x="34" y="154"/>
                  </a:cubicBezTo>
                  <a:lnTo>
                    <a:pt x="0" y="144"/>
                  </a:lnTo>
                  <a:cubicBezTo>
                    <a:pt x="15" y="115"/>
                    <a:pt x="35" y="25"/>
                    <a:pt x="62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9" name="Freeform 37"/>
            <p:cNvSpPr>
              <a:spLocks/>
            </p:cNvSpPr>
            <p:nvPr/>
          </p:nvSpPr>
          <p:spPr bwMode="auto">
            <a:xfrm>
              <a:off x="188078" y="2868662"/>
              <a:ext cx="57150" cy="61913"/>
            </a:xfrm>
            <a:custGeom>
              <a:avLst/>
              <a:gdLst>
                <a:gd name="T0" fmla="*/ 119 w 119"/>
                <a:gd name="T1" fmla="*/ 126 h 126"/>
                <a:gd name="T2" fmla="*/ 0 w 119"/>
                <a:gd name="T3" fmla="*/ 24 h 126"/>
                <a:gd name="T4" fmla="*/ 26 w 119"/>
                <a:gd name="T5" fmla="*/ 0 h 126"/>
                <a:gd name="T6" fmla="*/ 119 w 119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6">
                  <a:moveTo>
                    <a:pt x="119" y="126"/>
                  </a:moveTo>
                  <a:cubicBezTo>
                    <a:pt x="85" y="116"/>
                    <a:pt x="25" y="43"/>
                    <a:pt x="0" y="24"/>
                  </a:cubicBezTo>
                  <a:lnTo>
                    <a:pt x="26" y="0"/>
                  </a:lnTo>
                  <a:cubicBezTo>
                    <a:pt x="43" y="27"/>
                    <a:pt x="111" y="90"/>
                    <a:pt x="119" y="12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0" name="Freeform 38"/>
            <p:cNvSpPr>
              <a:spLocks/>
            </p:cNvSpPr>
            <p:nvPr/>
          </p:nvSpPr>
          <p:spPr bwMode="auto">
            <a:xfrm>
              <a:off x="100765" y="2860724"/>
              <a:ext cx="77788" cy="30163"/>
            </a:xfrm>
            <a:custGeom>
              <a:avLst/>
              <a:gdLst>
                <a:gd name="T0" fmla="*/ 0 w 156"/>
                <a:gd name="T1" fmla="*/ 54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4"/>
                  </a:moveTo>
                  <a:cubicBezTo>
                    <a:pt x="26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7"/>
                    <a:pt x="35" y="64"/>
                    <a:pt x="0" y="54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1" name="Freeform 39"/>
            <p:cNvSpPr>
              <a:spLocks/>
            </p:cNvSpPr>
            <p:nvPr/>
          </p:nvSpPr>
          <p:spPr bwMode="auto">
            <a:xfrm>
              <a:off x="315078" y="2828974"/>
              <a:ext cx="23813" cy="304800"/>
            </a:xfrm>
            <a:custGeom>
              <a:avLst/>
              <a:gdLst>
                <a:gd name="T0" fmla="*/ 9 w 49"/>
                <a:gd name="T1" fmla="*/ 0 h 625"/>
                <a:gd name="T2" fmla="*/ 41 w 49"/>
                <a:gd name="T3" fmla="*/ 0 h 625"/>
                <a:gd name="T4" fmla="*/ 49 w 49"/>
                <a:gd name="T5" fmla="*/ 625 h 625"/>
                <a:gd name="T6" fmla="*/ 0 w 49"/>
                <a:gd name="T7" fmla="*/ 625 h 625"/>
                <a:gd name="T8" fmla="*/ 9 w 49"/>
                <a:gd name="T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25">
                  <a:moveTo>
                    <a:pt x="9" y="0"/>
                  </a:moveTo>
                  <a:lnTo>
                    <a:pt x="41" y="0"/>
                  </a:lnTo>
                  <a:lnTo>
                    <a:pt x="49" y="625"/>
                  </a:lnTo>
                  <a:lnTo>
                    <a:pt x="0" y="6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2" name="Freeform 40"/>
            <p:cNvSpPr>
              <a:spLocks/>
            </p:cNvSpPr>
            <p:nvPr/>
          </p:nvSpPr>
          <p:spPr bwMode="auto">
            <a:xfrm>
              <a:off x="450015" y="2892474"/>
              <a:ext cx="12700" cy="174625"/>
            </a:xfrm>
            <a:custGeom>
              <a:avLst/>
              <a:gdLst>
                <a:gd name="T0" fmla="*/ 4 w 27"/>
                <a:gd name="T1" fmla="*/ 0 h 356"/>
                <a:gd name="T2" fmla="*/ 23 w 27"/>
                <a:gd name="T3" fmla="*/ 0 h 356"/>
                <a:gd name="T4" fmla="*/ 27 w 27"/>
                <a:gd name="T5" fmla="*/ 356 h 356"/>
                <a:gd name="T6" fmla="*/ 0 w 27"/>
                <a:gd name="T7" fmla="*/ 356 h 356"/>
                <a:gd name="T8" fmla="*/ 4 w 27"/>
                <a:gd name="T9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6">
                  <a:moveTo>
                    <a:pt x="4" y="0"/>
                  </a:moveTo>
                  <a:lnTo>
                    <a:pt x="23" y="0"/>
                  </a:lnTo>
                  <a:lnTo>
                    <a:pt x="27" y="356"/>
                  </a:lnTo>
                  <a:lnTo>
                    <a:pt x="0" y="35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3" name="Freeform 41"/>
            <p:cNvSpPr>
              <a:spLocks/>
            </p:cNvSpPr>
            <p:nvPr/>
          </p:nvSpPr>
          <p:spPr bwMode="auto">
            <a:xfrm>
              <a:off x="176965" y="2887712"/>
              <a:ext cx="15875" cy="206375"/>
            </a:xfrm>
            <a:custGeom>
              <a:avLst/>
              <a:gdLst>
                <a:gd name="T0" fmla="*/ 6 w 33"/>
                <a:gd name="T1" fmla="*/ 0 h 421"/>
                <a:gd name="T2" fmla="*/ 28 w 33"/>
                <a:gd name="T3" fmla="*/ 0 h 421"/>
                <a:gd name="T4" fmla="*/ 33 w 33"/>
                <a:gd name="T5" fmla="*/ 421 h 421"/>
                <a:gd name="T6" fmla="*/ 0 w 33"/>
                <a:gd name="T7" fmla="*/ 421 h 421"/>
                <a:gd name="T8" fmla="*/ 6 w 33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21">
                  <a:moveTo>
                    <a:pt x="6" y="0"/>
                  </a:moveTo>
                  <a:lnTo>
                    <a:pt x="28" y="0"/>
                  </a:lnTo>
                  <a:lnTo>
                    <a:pt x="33" y="421"/>
                  </a:lnTo>
                  <a:lnTo>
                    <a:pt x="0" y="42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7" name="Freeform 11"/>
          <p:cNvSpPr>
            <a:spLocks/>
          </p:cNvSpPr>
          <p:nvPr/>
        </p:nvSpPr>
        <p:spPr bwMode="auto">
          <a:xfrm>
            <a:off x="1335238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LN</a:t>
            </a:r>
            <a:endParaRPr lang="de-AT" b="1" dirty="0">
              <a:solidFill>
                <a:schemeClr val="bg1"/>
              </a:solidFill>
            </a:endParaRPr>
          </a:p>
        </p:txBody>
      </p:sp>
      <p:graphicFrame>
        <p:nvGraphicFramePr>
          <p:cNvPr id="38" name="Tabel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867916"/>
              </p:ext>
            </p:extLst>
          </p:nvPr>
        </p:nvGraphicFramePr>
        <p:xfrm>
          <a:off x="270090" y="2867256"/>
          <a:ext cx="2443844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3844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Vertragsdaten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Manuelle Suche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Bilanzgruppe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Gewünschtes Anmeldedatum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Alle ZP zur 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Energierichtung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Netzbetreiber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Diagonaler Streifen 38"/>
          <p:cNvSpPr/>
          <p:nvPr/>
        </p:nvSpPr>
        <p:spPr>
          <a:xfrm rot="5400000">
            <a:off x="2410324" y="4091409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graphicFrame>
        <p:nvGraphicFramePr>
          <p:cNvPr id="40" name="Tabel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911856"/>
              </p:ext>
            </p:extLst>
          </p:nvPr>
        </p:nvGraphicFramePr>
        <p:xfrm>
          <a:off x="2991644" y="2420888"/>
          <a:ext cx="2660476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047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Zählernummer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Zählertyp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Ablesedatum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Zählerstand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Netznutzungsvertragsdaten - Gas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err="1" smtClean="0">
                          <a:solidFill>
                            <a:schemeClr val="tx1"/>
                          </a:solidFill>
                        </a:rPr>
                        <a:t>Vollmachts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-ID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1" name="Diagonaler Streifen 40"/>
          <p:cNvSpPr/>
          <p:nvPr/>
        </p:nvSpPr>
        <p:spPr>
          <a:xfrm rot="5400000">
            <a:off x="5363798" y="3639209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42" name="Diagonaler Streifen 41"/>
          <p:cNvSpPr/>
          <p:nvPr/>
        </p:nvSpPr>
        <p:spPr>
          <a:xfrm rot="5400000">
            <a:off x="5363798" y="3334933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43" name="Diagonaler Streifen 42"/>
          <p:cNvSpPr/>
          <p:nvPr/>
        </p:nvSpPr>
        <p:spPr>
          <a:xfrm rot="5400000">
            <a:off x="5363798" y="3029794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45" name="Diagonaler Streifen 44"/>
          <p:cNvSpPr/>
          <p:nvPr/>
        </p:nvSpPr>
        <p:spPr>
          <a:xfrm rot="5400000">
            <a:off x="5363798" y="2726857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4" name="Diagonaler Streifen 53"/>
          <p:cNvSpPr/>
          <p:nvPr/>
        </p:nvSpPr>
        <p:spPr>
          <a:xfrm rot="5400000">
            <a:off x="2410324" y="440588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5" name="Diagonaler Streifen 54"/>
          <p:cNvSpPr/>
          <p:nvPr/>
        </p:nvSpPr>
        <p:spPr>
          <a:xfrm rot="5400000">
            <a:off x="5363798" y="4554791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9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6590041" y="865978"/>
            <a:ext cx="2555651" cy="5416021"/>
            <a:chOff x="6590041" y="865978"/>
            <a:chExt cx="2555651" cy="5416021"/>
          </a:xfrm>
        </p:grpSpPr>
        <p:sp>
          <p:nvSpPr>
            <p:cNvPr id="47" name="Rechteck 46"/>
            <p:cNvSpPr/>
            <p:nvPr/>
          </p:nvSpPr>
          <p:spPr>
            <a:xfrm>
              <a:off x="6590041" y="1724399"/>
              <a:ext cx="2555651" cy="45576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8" name="Group 15"/>
            <p:cNvGrpSpPr>
              <a:grpSpLocks noChangeAspect="1"/>
            </p:cNvGrpSpPr>
            <p:nvPr/>
          </p:nvGrpSpPr>
          <p:grpSpPr bwMode="auto">
            <a:xfrm>
              <a:off x="7516676" y="960569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5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6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7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7056276" y="865978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pieren 88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90" name="Rechteck 89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91" name="Gruppieren 90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3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6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7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1" name="Pfeil nach rechts 60"/>
          <p:cNvSpPr/>
          <p:nvPr/>
        </p:nvSpPr>
        <p:spPr>
          <a:xfrm flipH="1">
            <a:off x="2411760" y="3594630"/>
            <a:ext cx="4428492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„Info“ &lt;MANUELLESU_ANM&gt;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ANM </a:t>
            </a:r>
            <a:r>
              <a:rPr lang="de-DE" sz="2000" dirty="0"/>
              <a:t>- Neuanmeldung </a:t>
            </a:r>
            <a:r>
              <a:rPr lang="de-DE" sz="2000" dirty="0" smtClean="0"/>
              <a:t>(2/6)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563817" y="2060848"/>
            <a:ext cx="4154052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„Anmeldedatensatz“ &lt;ANFRAGE_ANM&gt;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62" name="Flussdiagramm: Prozess 61"/>
          <p:cNvSpPr/>
          <p:nvPr/>
        </p:nvSpPr>
        <p:spPr>
          <a:xfrm>
            <a:off x="6840252" y="2420888"/>
            <a:ext cx="1764196" cy="2808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Manuell?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 smtClean="0"/>
          </a:p>
        </p:txBody>
      </p:sp>
      <p:sp>
        <p:nvSpPr>
          <p:cNvPr id="45" name="Abgerundetes Rechteck 44"/>
          <p:cNvSpPr/>
          <p:nvPr/>
        </p:nvSpPr>
        <p:spPr>
          <a:xfrm>
            <a:off x="2890983" y="3589533"/>
            <a:ext cx="5616624" cy="1207620"/>
          </a:xfrm>
          <a:prstGeom prst="roundRect">
            <a:avLst>
              <a:gd name="adj" fmla="val 1375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&lt;MANUELLESU_ANM&gt;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Meldung über manuelle Aussteuerung</a:t>
            </a:r>
          </a:p>
          <a:p>
            <a:endParaRPr lang="de-DE" sz="1400" dirty="0" smtClean="0">
              <a:solidFill>
                <a:schemeClr val="tx1"/>
              </a:solidFill>
            </a:endParaRP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 smtClean="0">
                <a:solidFill>
                  <a:schemeClr val="tx1"/>
                </a:solidFill>
              </a:rPr>
              <a:t>manuelle </a:t>
            </a:r>
            <a:r>
              <a:rPr lang="de-AT" sz="1400" dirty="0">
                <a:solidFill>
                  <a:schemeClr val="tx1"/>
                </a:solidFill>
              </a:rPr>
              <a:t>Prüfung aufgrund nicht identifizierbarer Daten </a:t>
            </a:r>
            <a:r>
              <a:rPr lang="de-AT" sz="1400" dirty="0" smtClean="0">
                <a:solidFill>
                  <a:schemeClr val="tx1"/>
                </a:solidFill>
              </a:rPr>
              <a:t>erforderlich“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44" name="Diagonaler Streifen 43"/>
          <p:cNvSpPr/>
          <p:nvPr/>
        </p:nvSpPr>
        <p:spPr>
          <a:xfrm rot="5400000">
            <a:off x="7722303" y="3602050"/>
            <a:ext cx="792693" cy="792599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400" b="1" dirty="0" smtClean="0">
                <a:solidFill>
                  <a:schemeClr val="bg1"/>
                </a:solidFill>
              </a:rPr>
              <a:t>NEU</a:t>
            </a:r>
            <a:endParaRPr lang="de-A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05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6590041" y="865978"/>
            <a:ext cx="2555651" cy="5416021"/>
            <a:chOff x="6590041" y="865978"/>
            <a:chExt cx="2555651" cy="5416021"/>
          </a:xfrm>
        </p:grpSpPr>
        <p:sp>
          <p:nvSpPr>
            <p:cNvPr id="47" name="Rechteck 46"/>
            <p:cNvSpPr/>
            <p:nvPr/>
          </p:nvSpPr>
          <p:spPr>
            <a:xfrm>
              <a:off x="6590041" y="1724399"/>
              <a:ext cx="2555651" cy="45576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8" name="Group 15"/>
            <p:cNvGrpSpPr>
              <a:grpSpLocks noChangeAspect="1"/>
            </p:cNvGrpSpPr>
            <p:nvPr/>
          </p:nvGrpSpPr>
          <p:grpSpPr bwMode="auto">
            <a:xfrm>
              <a:off x="7516676" y="960569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5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6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7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7056276" y="865978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pieren 88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90" name="Rechteck 89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91" name="Gruppieren 90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3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6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7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ANM </a:t>
            </a:r>
            <a:r>
              <a:rPr lang="de-DE" sz="2000" dirty="0"/>
              <a:t>- Neuanmeldung </a:t>
            </a:r>
            <a:r>
              <a:rPr lang="de-DE" sz="2000" dirty="0" smtClean="0"/>
              <a:t>(3/6)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563817" y="2060848"/>
            <a:ext cx="4154052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„Anmeldedatensatz“ &lt;ANFRAGE_ANM&gt;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62" name="Flussdiagramm: Prozess 61"/>
          <p:cNvSpPr/>
          <p:nvPr/>
        </p:nvSpPr>
        <p:spPr>
          <a:xfrm>
            <a:off x="6840252" y="2420888"/>
            <a:ext cx="1764196" cy="2808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Manuell?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 smtClean="0"/>
          </a:p>
        </p:txBody>
      </p:sp>
      <p:sp>
        <p:nvSpPr>
          <p:cNvPr id="44" name="Pfeil nach rechts 43"/>
          <p:cNvSpPr/>
          <p:nvPr/>
        </p:nvSpPr>
        <p:spPr>
          <a:xfrm flipH="1">
            <a:off x="2339752" y="3774860"/>
            <a:ext cx="4500500" cy="673015"/>
          </a:xfrm>
          <a:prstGeom prst="rightArrow">
            <a:avLst/>
          </a:prstGeom>
          <a:gradFill flip="none" rotWithShape="1">
            <a:gsLst>
              <a:gs pos="0">
                <a:srgbClr val="ACABAC">
                  <a:tint val="66000"/>
                  <a:satMod val="160000"/>
                </a:srgbClr>
              </a:gs>
              <a:gs pos="50000">
                <a:srgbClr val="ACABAC">
                  <a:tint val="44500"/>
                  <a:satMod val="160000"/>
                </a:srgbClr>
              </a:gs>
              <a:gs pos="100000">
                <a:srgbClr val="ACABAC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„Fehlermeldung“ </a:t>
            </a:r>
            <a:r>
              <a:rPr lang="de-AT" dirty="0">
                <a:solidFill>
                  <a:schemeClr val="tx1"/>
                </a:solidFill>
              </a:rPr>
              <a:t>&lt;</a:t>
            </a:r>
            <a:r>
              <a:rPr lang="de-AT" dirty="0" smtClean="0">
                <a:solidFill>
                  <a:schemeClr val="tx1"/>
                </a:solidFill>
              </a:rPr>
              <a:t>FEHLER_ANM&gt;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45" name="Abgerundetes Rechteck 44"/>
          <p:cNvSpPr/>
          <p:nvPr/>
        </p:nvSpPr>
        <p:spPr>
          <a:xfrm>
            <a:off x="2758887" y="692696"/>
            <a:ext cx="6048398" cy="5400601"/>
          </a:xfrm>
          <a:prstGeom prst="roundRect">
            <a:avLst>
              <a:gd name="adj" fmla="val 1375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&lt;FEHLER_ANM&gt;</a:t>
            </a:r>
            <a:endParaRPr lang="de-AT" sz="2000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Anlagenadresse nicht eindeutig </a:t>
            </a:r>
            <a:r>
              <a:rPr lang="de-AT" sz="1400" dirty="0" smtClean="0">
                <a:solidFill>
                  <a:schemeClr val="tx1"/>
                </a:solidFill>
              </a:rPr>
              <a:t>identifiziert“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Aufrechter Energieliefervertrag an der Anlagenadresse </a:t>
            </a:r>
            <a:r>
              <a:rPr lang="de-AT" sz="1400" dirty="0" smtClean="0">
                <a:solidFill>
                  <a:schemeClr val="tx1"/>
                </a:solidFill>
              </a:rPr>
              <a:t>vorhanden“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„Falsches </a:t>
            </a:r>
            <a:r>
              <a:rPr lang="de-DE" sz="1400" dirty="0" smtClean="0">
                <a:solidFill>
                  <a:schemeClr val="tx1"/>
                </a:solidFill>
              </a:rPr>
              <a:t>Netzgebiet“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„Kapazität nicht vorhanden (Gas</a:t>
            </a:r>
            <a:r>
              <a:rPr lang="de-DE" sz="1400" dirty="0" smtClean="0">
                <a:solidFill>
                  <a:schemeClr val="tx1"/>
                </a:solidFill>
              </a:rPr>
              <a:t>)“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„Kunde wird bereits </a:t>
            </a:r>
            <a:r>
              <a:rPr lang="de-DE" sz="1400" dirty="0" smtClean="0">
                <a:solidFill>
                  <a:schemeClr val="tx1"/>
                </a:solidFill>
              </a:rPr>
              <a:t>versorgt“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Netzzugang aus anderen Gründen nicht </a:t>
            </a:r>
            <a:r>
              <a:rPr lang="de-AT" sz="1400" dirty="0" smtClean="0">
                <a:solidFill>
                  <a:schemeClr val="tx1"/>
                </a:solidFill>
              </a:rPr>
              <a:t>möglich“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Netzzugangsantrag liegt nicht vor (Gas</a:t>
            </a:r>
            <a:r>
              <a:rPr lang="de-AT" sz="1400" dirty="0" smtClean="0">
                <a:solidFill>
                  <a:schemeClr val="tx1"/>
                </a:solidFill>
              </a:rPr>
              <a:t>)“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„Vollmacht </a:t>
            </a:r>
            <a:r>
              <a:rPr lang="de-DE" sz="1400" dirty="0" smtClean="0">
                <a:solidFill>
                  <a:schemeClr val="tx1"/>
                </a:solidFill>
              </a:rPr>
              <a:t>fehlt“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„Vollmacht nicht </a:t>
            </a:r>
            <a:r>
              <a:rPr lang="de-DE" sz="1400" dirty="0" smtClean="0">
                <a:solidFill>
                  <a:schemeClr val="tx1"/>
                </a:solidFill>
              </a:rPr>
              <a:t>rechtsgültig“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„Zählpunkt nicht </a:t>
            </a:r>
            <a:r>
              <a:rPr lang="de-DE" sz="1400" dirty="0" smtClean="0">
                <a:solidFill>
                  <a:schemeClr val="tx1"/>
                </a:solidFill>
              </a:rPr>
              <a:t>gefunden“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„Antrag inhaltlich nicht </a:t>
            </a:r>
            <a:r>
              <a:rPr lang="de-DE" sz="1400" dirty="0" smtClean="0">
                <a:solidFill>
                  <a:schemeClr val="tx1"/>
                </a:solidFill>
              </a:rPr>
              <a:t>plausibel“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Netzzugang verweigert: Antrag nicht fristgerecht </a:t>
            </a:r>
            <a:r>
              <a:rPr lang="de-AT" sz="1400" dirty="0" smtClean="0">
                <a:solidFill>
                  <a:schemeClr val="tx1"/>
                </a:solidFill>
              </a:rPr>
              <a:t>eingelangt“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Netzzugang verweigert: Kapazität im vorgelagerten Netz nicht </a:t>
            </a:r>
            <a:r>
              <a:rPr lang="de-AT" sz="1400" dirty="0" smtClean="0">
                <a:solidFill>
                  <a:schemeClr val="tx1"/>
                </a:solidFill>
              </a:rPr>
              <a:t>vorhanden“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„Zählpunkt bereits </a:t>
            </a:r>
            <a:r>
              <a:rPr lang="de-DE" sz="1400" dirty="0" smtClean="0">
                <a:solidFill>
                  <a:schemeClr val="tx1"/>
                </a:solidFill>
              </a:rPr>
              <a:t>angemeldet“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Rückmeldung VGM an NB nicht </a:t>
            </a:r>
            <a:r>
              <a:rPr lang="de-AT" sz="1400" dirty="0" smtClean="0">
                <a:solidFill>
                  <a:schemeClr val="tx1"/>
                </a:solidFill>
              </a:rPr>
              <a:t>erfolgt“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</a:t>
            </a:r>
            <a:r>
              <a:rPr lang="de-DE" sz="1400" dirty="0" err="1">
                <a:solidFill>
                  <a:schemeClr val="tx1"/>
                </a:solidFill>
              </a:rPr>
              <a:t>Vollmachts</a:t>
            </a:r>
            <a:r>
              <a:rPr lang="de-DE" sz="1400" dirty="0">
                <a:solidFill>
                  <a:schemeClr val="tx1"/>
                </a:solidFill>
              </a:rPr>
              <a:t>-ID nicht </a:t>
            </a:r>
            <a:r>
              <a:rPr lang="de-DE" sz="1400" dirty="0" smtClean="0">
                <a:solidFill>
                  <a:schemeClr val="tx1"/>
                </a:solidFill>
              </a:rPr>
              <a:t>vorhanden“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„Vorliegen Prozessüberschneidung </a:t>
            </a:r>
            <a:r>
              <a:rPr lang="de-DE" sz="1400" dirty="0" smtClean="0">
                <a:solidFill>
                  <a:schemeClr val="tx1"/>
                </a:solidFill>
              </a:rPr>
              <a:t>ANM“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„Vorliegen Prozessüberschneidung </a:t>
            </a:r>
            <a:r>
              <a:rPr lang="de-DE" sz="1400" dirty="0" smtClean="0">
                <a:solidFill>
                  <a:schemeClr val="tx1"/>
                </a:solidFill>
              </a:rPr>
              <a:t>VZ“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„Vorliegen Prozessüberschneidung </a:t>
            </a:r>
            <a:r>
              <a:rPr lang="de-DE" sz="1400" dirty="0" smtClean="0">
                <a:solidFill>
                  <a:schemeClr val="tx1"/>
                </a:solidFill>
              </a:rPr>
              <a:t>WIES“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Zählpunkt passt nicht zu Lieferanten </a:t>
            </a:r>
            <a:r>
              <a:rPr lang="de-AT" sz="1400" dirty="0" smtClean="0">
                <a:solidFill>
                  <a:schemeClr val="tx1"/>
                </a:solidFill>
              </a:rPr>
              <a:t>Sparte“</a:t>
            </a:r>
            <a:endParaRPr lang="de-DE" sz="1400" dirty="0">
              <a:solidFill>
                <a:schemeClr val="tx1"/>
              </a:solidFill>
            </a:endParaRPr>
          </a:p>
          <a:p>
            <a:endParaRPr lang="de-AT" sz="1400" dirty="0" smtClean="0">
              <a:solidFill>
                <a:schemeClr val="tx1"/>
              </a:solidFill>
            </a:endParaRPr>
          </a:p>
          <a:p>
            <a:endParaRPr lang="de-AT" sz="1400" dirty="0" smtClean="0">
              <a:solidFill>
                <a:schemeClr val="tx1"/>
              </a:solidFill>
            </a:endParaRPr>
          </a:p>
          <a:p>
            <a:endParaRPr lang="de-AT" sz="1400" dirty="0">
              <a:solidFill>
                <a:schemeClr val="tx1"/>
              </a:solidFill>
            </a:endParaRPr>
          </a:p>
          <a:p>
            <a:endParaRPr lang="de-DE" sz="1400" dirty="0">
              <a:solidFill>
                <a:schemeClr val="tx1"/>
              </a:solidFill>
            </a:endParaRPr>
          </a:p>
          <a:p>
            <a:endParaRPr lang="de-DE" sz="1400" dirty="0" smtClean="0">
              <a:solidFill>
                <a:schemeClr val="tx1"/>
              </a:solidFill>
            </a:endParaRPr>
          </a:p>
          <a:p>
            <a:endParaRPr lang="de-DE" sz="1400" dirty="0" smtClean="0">
              <a:solidFill>
                <a:schemeClr val="tx1"/>
              </a:solidFill>
            </a:endParaRPr>
          </a:p>
          <a:p>
            <a:endParaRPr lang="de-AT" sz="1400" dirty="0">
              <a:solidFill>
                <a:schemeClr val="tx1"/>
              </a:solidFill>
            </a:endParaRPr>
          </a:p>
          <a:p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94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6590041" y="865978"/>
            <a:ext cx="2555651" cy="5416021"/>
            <a:chOff x="6590041" y="865978"/>
            <a:chExt cx="2555651" cy="5416021"/>
          </a:xfrm>
        </p:grpSpPr>
        <p:sp>
          <p:nvSpPr>
            <p:cNvPr id="47" name="Rechteck 46"/>
            <p:cNvSpPr/>
            <p:nvPr/>
          </p:nvSpPr>
          <p:spPr>
            <a:xfrm>
              <a:off x="6590041" y="1724399"/>
              <a:ext cx="2555651" cy="45576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8" name="Group 15"/>
            <p:cNvGrpSpPr>
              <a:grpSpLocks noChangeAspect="1"/>
            </p:cNvGrpSpPr>
            <p:nvPr/>
          </p:nvGrpSpPr>
          <p:grpSpPr bwMode="auto">
            <a:xfrm>
              <a:off x="7516676" y="960569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5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6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7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7056276" y="865978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pieren 88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90" name="Rechteck 89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91" name="Gruppieren 90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3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6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7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1" name="Pfeil nach rechts 60"/>
          <p:cNvSpPr/>
          <p:nvPr/>
        </p:nvSpPr>
        <p:spPr>
          <a:xfrm flipH="1">
            <a:off x="2411760" y="3594630"/>
            <a:ext cx="4428492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</a:t>
            </a:r>
            <a:r>
              <a:rPr lang="de-AT" dirty="0" err="1" smtClean="0">
                <a:solidFill>
                  <a:schemeClr val="tx1"/>
                </a:solidFill>
              </a:rPr>
              <a:t>Vsl</a:t>
            </a:r>
            <a:r>
              <a:rPr lang="de-AT" dirty="0" smtClean="0">
                <a:solidFill>
                  <a:schemeClr val="tx1"/>
                </a:solidFill>
              </a:rPr>
              <a:t>. Anmeldung“ &lt;ERSTE_ANM&gt;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ANM </a:t>
            </a:r>
            <a:r>
              <a:rPr lang="de-DE" sz="2000" dirty="0"/>
              <a:t>- Neuanmeldung </a:t>
            </a:r>
            <a:r>
              <a:rPr lang="de-DE" sz="2000" dirty="0" smtClean="0"/>
              <a:t>(4/6)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563817" y="2060848"/>
            <a:ext cx="4154052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„Anmeldedatensatz“ &lt;ANFRAGE_ANM&gt;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62" name="Flussdiagramm: Prozess 61"/>
          <p:cNvSpPr/>
          <p:nvPr/>
        </p:nvSpPr>
        <p:spPr>
          <a:xfrm>
            <a:off x="6840252" y="2420888"/>
            <a:ext cx="1764196" cy="2808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Manuell?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 smtClean="0"/>
          </a:p>
        </p:txBody>
      </p:sp>
      <p:sp>
        <p:nvSpPr>
          <p:cNvPr id="45" name="Abgerundetes Rechteck 44"/>
          <p:cNvSpPr/>
          <p:nvPr/>
        </p:nvSpPr>
        <p:spPr>
          <a:xfrm>
            <a:off x="2890982" y="2972115"/>
            <a:ext cx="6145513" cy="3265196"/>
          </a:xfrm>
          <a:prstGeom prst="roundRect">
            <a:avLst>
              <a:gd name="adj" fmla="val 7553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&lt;ERSTE_ANM&gt;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Meldung über voraussichtliches Anmeldung</a:t>
            </a:r>
          </a:p>
          <a:p>
            <a:endParaRPr lang="de-DE" sz="1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54" name="Tabel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966485"/>
              </p:ext>
            </p:extLst>
          </p:nvPr>
        </p:nvGraphicFramePr>
        <p:xfrm>
          <a:off x="3205535" y="3914938"/>
          <a:ext cx="260806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8061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Energierichtung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Lastprofiltyp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Voraussichtliches Anmeldedatum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6" name="Tabel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433697"/>
              </p:ext>
            </p:extLst>
          </p:nvPr>
        </p:nvGraphicFramePr>
        <p:xfrm>
          <a:off x="6102940" y="4531769"/>
          <a:ext cx="2660476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047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7" name="Diagonaler Streifen 56"/>
          <p:cNvSpPr/>
          <p:nvPr/>
        </p:nvSpPr>
        <p:spPr>
          <a:xfrm rot="5400000">
            <a:off x="8475094" y="5750090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8" name="Diagonaler Streifen 57"/>
          <p:cNvSpPr/>
          <p:nvPr/>
        </p:nvSpPr>
        <p:spPr>
          <a:xfrm rot="5400000">
            <a:off x="8475094" y="5445814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9" name="Diagonaler Streifen 58"/>
          <p:cNvSpPr/>
          <p:nvPr/>
        </p:nvSpPr>
        <p:spPr>
          <a:xfrm rot="5400000">
            <a:off x="8475094" y="5140675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60" name="Diagonaler Streifen 59"/>
          <p:cNvSpPr/>
          <p:nvPr/>
        </p:nvSpPr>
        <p:spPr>
          <a:xfrm rot="5400000">
            <a:off x="8475094" y="483773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63" name="Diagonaler Streifen 62"/>
          <p:cNvSpPr/>
          <p:nvPr/>
        </p:nvSpPr>
        <p:spPr>
          <a:xfrm rot="5400000">
            <a:off x="5519473" y="5125772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9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6590041" y="865978"/>
            <a:ext cx="2555651" cy="5416021"/>
            <a:chOff x="6590041" y="865978"/>
            <a:chExt cx="2555651" cy="5416021"/>
          </a:xfrm>
        </p:grpSpPr>
        <p:sp>
          <p:nvSpPr>
            <p:cNvPr id="47" name="Rechteck 46"/>
            <p:cNvSpPr/>
            <p:nvPr/>
          </p:nvSpPr>
          <p:spPr>
            <a:xfrm>
              <a:off x="6590041" y="1724399"/>
              <a:ext cx="2555651" cy="45576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8" name="Group 15"/>
            <p:cNvGrpSpPr>
              <a:grpSpLocks noChangeAspect="1"/>
            </p:cNvGrpSpPr>
            <p:nvPr/>
          </p:nvGrpSpPr>
          <p:grpSpPr bwMode="auto">
            <a:xfrm>
              <a:off x="7516676" y="960569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5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6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7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7056276" y="865978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pieren 88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90" name="Rechteck 89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91" name="Gruppieren 90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3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6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7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1" name="Pfeil nach rechts 60"/>
          <p:cNvSpPr/>
          <p:nvPr/>
        </p:nvSpPr>
        <p:spPr>
          <a:xfrm flipH="1">
            <a:off x="2411760" y="3594630"/>
            <a:ext cx="4428492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„Info“ &lt;TERMINVER_ANM&gt;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ANM </a:t>
            </a:r>
            <a:r>
              <a:rPr lang="de-DE" sz="2000" dirty="0"/>
              <a:t>- Neuanmeldung </a:t>
            </a:r>
            <a:r>
              <a:rPr lang="de-DE" sz="2000" dirty="0" smtClean="0"/>
              <a:t>(5/6)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563817" y="2060848"/>
            <a:ext cx="4154052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„Anmeldedatensatz“ &lt;ANFRAGE_ANM&gt;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62" name="Flussdiagramm: Prozess 61"/>
          <p:cNvSpPr/>
          <p:nvPr/>
        </p:nvSpPr>
        <p:spPr>
          <a:xfrm>
            <a:off x="6840252" y="2420888"/>
            <a:ext cx="1764196" cy="2808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Manuell?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Terminverschiebung?</a:t>
            </a:r>
            <a:endParaRPr lang="de-AT" dirty="0" smtClean="0"/>
          </a:p>
        </p:txBody>
      </p:sp>
      <p:sp>
        <p:nvSpPr>
          <p:cNvPr id="45" name="Abgerundetes Rechteck 44"/>
          <p:cNvSpPr/>
          <p:nvPr/>
        </p:nvSpPr>
        <p:spPr>
          <a:xfrm>
            <a:off x="2890982" y="2972115"/>
            <a:ext cx="6145514" cy="3265196"/>
          </a:xfrm>
          <a:prstGeom prst="roundRect">
            <a:avLst>
              <a:gd name="adj" fmla="val 9818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&lt;TERMINVER_ANM&gt;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Meldung über Terminverschiebung</a:t>
            </a:r>
          </a:p>
          <a:p>
            <a:endParaRPr lang="de-DE" sz="1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54" name="Tabel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1050717"/>
              </p:ext>
            </p:extLst>
          </p:nvPr>
        </p:nvGraphicFramePr>
        <p:xfrm>
          <a:off x="3205535" y="3914938"/>
          <a:ext cx="260806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8061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Energierichtung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Lastprofiltyp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Voraussichtliches Anmeldedatum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5" name="Tabel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796005"/>
              </p:ext>
            </p:extLst>
          </p:nvPr>
        </p:nvGraphicFramePr>
        <p:xfrm>
          <a:off x="6102940" y="4531769"/>
          <a:ext cx="2660476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047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6" name="Diagonaler Streifen 55"/>
          <p:cNvSpPr/>
          <p:nvPr/>
        </p:nvSpPr>
        <p:spPr>
          <a:xfrm rot="5400000">
            <a:off x="8475094" y="5750090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7" name="Diagonaler Streifen 56"/>
          <p:cNvSpPr/>
          <p:nvPr/>
        </p:nvSpPr>
        <p:spPr>
          <a:xfrm rot="5400000">
            <a:off x="8475094" y="5445814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8" name="Diagonaler Streifen 57"/>
          <p:cNvSpPr/>
          <p:nvPr/>
        </p:nvSpPr>
        <p:spPr>
          <a:xfrm rot="5400000">
            <a:off x="8475094" y="5140675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9" name="Diagonaler Streifen 58"/>
          <p:cNvSpPr/>
          <p:nvPr/>
        </p:nvSpPr>
        <p:spPr>
          <a:xfrm rot="5400000">
            <a:off x="8475094" y="483773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60" name="Diagonaler Streifen 59"/>
          <p:cNvSpPr/>
          <p:nvPr/>
        </p:nvSpPr>
        <p:spPr>
          <a:xfrm rot="5400000">
            <a:off x="5519473" y="5125772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16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6590041" y="865978"/>
            <a:ext cx="2555651" cy="5416021"/>
            <a:chOff x="6590041" y="865978"/>
            <a:chExt cx="2555651" cy="5416021"/>
          </a:xfrm>
        </p:grpSpPr>
        <p:sp>
          <p:nvSpPr>
            <p:cNvPr id="47" name="Rechteck 46"/>
            <p:cNvSpPr/>
            <p:nvPr/>
          </p:nvSpPr>
          <p:spPr>
            <a:xfrm>
              <a:off x="6590041" y="1724399"/>
              <a:ext cx="2555651" cy="45576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8" name="Group 15"/>
            <p:cNvGrpSpPr>
              <a:grpSpLocks noChangeAspect="1"/>
            </p:cNvGrpSpPr>
            <p:nvPr/>
          </p:nvGrpSpPr>
          <p:grpSpPr bwMode="auto">
            <a:xfrm>
              <a:off x="7516676" y="960569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5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6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7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7056276" y="865978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pieren 88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90" name="Rechteck 89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91" name="Gruppieren 90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3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6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7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1" name="Pfeil nach rechts 60"/>
          <p:cNvSpPr/>
          <p:nvPr/>
        </p:nvSpPr>
        <p:spPr>
          <a:xfrm flipH="1">
            <a:off x="2103801" y="3594630"/>
            <a:ext cx="4736451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„Anmeldebestätigung“ &lt;FINALE_ANM&gt;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ANM </a:t>
            </a:r>
            <a:r>
              <a:rPr lang="de-DE" sz="2000" dirty="0"/>
              <a:t>- Neuanmeldung </a:t>
            </a:r>
            <a:r>
              <a:rPr lang="de-DE" sz="2000" dirty="0" smtClean="0"/>
              <a:t>(6/6)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563817" y="2060848"/>
            <a:ext cx="4154052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„Anmeldedatensatz“ &lt;ANFRAGE_ANM&gt;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62" name="Flussdiagramm: Prozess 61"/>
          <p:cNvSpPr/>
          <p:nvPr/>
        </p:nvSpPr>
        <p:spPr>
          <a:xfrm>
            <a:off x="6840252" y="2420888"/>
            <a:ext cx="1764196" cy="2808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Bearbeitung: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Manuell?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Terminverschiebung?</a:t>
            </a:r>
            <a:endParaRPr lang="de-AT" dirty="0" smtClean="0"/>
          </a:p>
        </p:txBody>
      </p:sp>
      <p:sp>
        <p:nvSpPr>
          <p:cNvPr id="45" name="Abgerundetes Rechteck 44"/>
          <p:cNvSpPr/>
          <p:nvPr/>
        </p:nvSpPr>
        <p:spPr>
          <a:xfrm>
            <a:off x="2423398" y="1923562"/>
            <a:ext cx="6613097" cy="4313749"/>
          </a:xfrm>
          <a:prstGeom prst="roundRect">
            <a:avLst>
              <a:gd name="adj" fmla="val 7571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&lt;FINALE_ANM&gt;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Anmeldebestätigung</a:t>
            </a:r>
          </a:p>
          <a:p>
            <a:endParaRPr lang="de-DE" sz="1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54" name="Tabel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269485"/>
              </p:ext>
            </p:extLst>
          </p:nvPr>
        </p:nvGraphicFramePr>
        <p:xfrm>
          <a:off x="2627784" y="2733863"/>
          <a:ext cx="3394044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94044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Energierichtung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Prognostizierter Verbrauch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Lastprofiltyp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Zählernummer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Zählertyp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Letzte Ablesung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Netzverlustebene (E) / Anschlussleistung (G)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5" name="Tabel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068343"/>
              </p:ext>
            </p:extLst>
          </p:nvPr>
        </p:nvGraphicFramePr>
        <p:xfrm>
          <a:off x="6209719" y="4151057"/>
          <a:ext cx="266047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047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ökostromspezifische ZP-Daten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6" name="Diagonaler Streifen 55"/>
          <p:cNvSpPr/>
          <p:nvPr/>
        </p:nvSpPr>
        <p:spPr>
          <a:xfrm rot="5400000">
            <a:off x="8581873" y="536937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7" name="Diagonaler Streifen 56"/>
          <p:cNvSpPr/>
          <p:nvPr/>
        </p:nvSpPr>
        <p:spPr>
          <a:xfrm rot="5400000">
            <a:off x="8581873" y="5065102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8" name="Diagonaler Streifen 57"/>
          <p:cNvSpPr/>
          <p:nvPr/>
        </p:nvSpPr>
        <p:spPr>
          <a:xfrm rot="5400000">
            <a:off x="8581873" y="4759963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9" name="Diagonaler Streifen 58"/>
          <p:cNvSpPr/>
          <p:nvPr/>
        </p:nvSpPr>
        <p:spPr>
          <a:xfrm rot="5400000">
            <a:off x="8581873" y="4457026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60" name="Diagonaler Streifen 59"/>
          <p:cNvSpPr/>
          <p:nvPr/>
        </p:nvSpPr>
        <p:spPr>
          <a:xfrm rot="5400000">
            <a:off x="5733810" y="3944697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63" name="Diagonaler Streifen 62"/>
          <p:cNvSpPr/>
          <p:nvPr/>
        </p:nvSpPr>
        <p:spPr>
          <a:xfrm rot="5400000">
            <a:off x="8599097" y="567276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graphicFrame>
        <p:nvGraphicFramePr>
          <p:cNvPr id="64" name="Tabelle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429525"/>
              </p:ext>
            </p:extLst>
          </p:nvPr>
        </p:nvGraphicFramePr>
        <p:xfrm>
          <a:off x="6213516" y="2645850"/>
          <a:ext cx="2673597" cy="143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73597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Letztmalige Umstellung der Bilanzierungsmethode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Netzrechnungsempfänger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Tatsächliches Anmeldedatum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5" name="Diagonaler Streifen 64"/>
          <p:cNvSpPr/>
          <p:nvPr/>
        </p:nvSpPr>
        <p:spPr>
          <a:xfrm rot="5400000">
            <a:off x="8593152" y="2959131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66" name="Diagonaler Streifen 65"/>
          <p:cNvSpPr/>
          <p:nvPr/>
        </p:nvSpPr>
        <p:spPr>
          <a:xfrm rot="5400000">
            <a:off x="5733810" y="5175023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79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6590041" y="865978"/>
            <a:ext cx="2555651" cy="5416021"/>
            <a:chOff x="6590041" y="865978"/>
            <a:chExt cx="2555651" cy="5416021"/>
          </a:xfrm>
        </p:grpSpPr>
        <p:sp>
          <p:nvSpPr>
            <p:cNvPr id="47" name="Rechteck 46"/>
            <p:cNvSpPr/>
            <p:nvPr/>
          </p:nvSpPr>
          <p:spPr>
            <a:xfrm>
              <a:off x="6590041" y="1724399"/>
              <a:ext cx="2555651" cy="45576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48" name="Group 15"/>
            <p:cNvGrpSpPr>
              <a:grpSpLocks noChangeAspect="1"/>
            </p:cNvGrpSpPr>
            <p:nvPr/>
          </p:nvGrpSpPr>
          <p:grpSpPr bwMode="auto">
            <a:xfrm>
              <a:off x="7516676" y="960569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5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6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7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8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7056276" y="865978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uppieren 88"/>
          <p:cNvGrpSpPr/>
          <p:nvPr/>
        </p:nvGrpSpPr>
        <p:grpSpPr>
          <a:xfrm>
            <a:off x="0" y="865978"/>
            <a:ext cx="2557469" cy="5415849"/>
            <a:chOff x="0" y="865978"/>
            <a:chExt cx="2557469" cy="5415849"/>
          </a:xfrm>
        </p:grpSpPr>
        <p:sp>
          <p:nvSpPr>
            <p:cNvPr id="90" name="Rechteck 89"/>
            <p:cNvSpPr/>
            <p:nvPr/>
          </p:nvSpPr>
          <p:spPr>
            <a:xfrm>
              <a:off x="0" y="1724400"/>
              <a:ext cx="2557469" cy="4557427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grpSp>
          <p:nvGrpSpPr>
            <p:cNvPr id="91" name="Gruppieren 90"/>
            <p:cNvGrpSpPr/>
            <p:nvPr/>
          </p:nvGrpSpPr>
          <p:grpSpPr>
            <a:xfrm>
              <a:off x="785445" y="888811"/>
              <a:ext cx="837650" cy="904786"/>
              <a:chOff x="100765" y="2684512"/>
              <a:chExt cx="415926" cy="449262"/>
            </a:xfr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effectLst>
              <a:glow rad="63500">
                <a:srgbClr val="92D050">
                  <a:alpha val="2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3" name="Freeform 27"/>
              <p:cNvSpPr>
                <a:spLocks/>
              </p:cNvSpPr>
              <p:nvPr/>
            </p:nvSpPr>
            <p:spPr bwMode="auto">
              <a:xfrm>
                <a:off x="315078" y="2792462"/>
                <a:ext cx="23813" cy="22225"/>
              </a:xfrm>
              <a:custGeom>
                <a:avLst/>
                <a:gdLst>
                  <a:gd name="T0" fmla="*/ 43 w 46"/>
                  <a:gd name="T1" fmla="*/ 19 h 46"/>
                  <a:gd name="T2" fmla="*/ 27 w 46"/>
                  <a:gd name="T3" fmla="*/ 44 h 46"/>
                  <a:gd name="T4" fmla="*/ 2 w 46"/>
                  <a:gd name="T5" fmla="*/ 28 h 46"/>
                  <a:gd name="T6" fmla="*/ 18 w 46"/>
                  <a:gd name="T7" fmla="*/ 3 h 46"/>
                  <a:gd name="T8" fmla="*/ 43 w 46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3" y="19"/>
                    </a:moveTo>
                    <a:cubicBezTo>
                      <a:pt x="46" y="30"/>
                      <a:pt x="38" y="41"/>
                      <a:pt x="27" y="44"/>
                    </a:cubicBezTo>
                    <a:cubicBezTo>
                      <a:pt x="16" y="46"/>
                      <a:pt x="5" y="39"/>
                      <a:pt x="2" y="28"/>
                    </a:cubicBezTo>
                    <a:cubicBezTo>
                      <a:pt x="0" y="16"/>
                      <a:pt x="7" y="5"/>
                      <a:pt x="18" y="3"/>
                    </a:cubicBezTo>
                    <a:cubicBezTo>
                      <a:pt x="30" y="0"/>
                      <a:pt x="41" y="8"/>
                      <a:pt x="43" y="19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4" name="Freeform 28"/>
              <p:cNvSpPr>
                <a:spLocks/>
              </p:cNvSpPr>
              <p:nvPr/>
            </p:nvSpPr>
            <p:spPr bwMode="auto">
              <a:xfrm>
                <a:off x="292853" y="2684512"/>
                <a:ext cx="42863" cy="106363"/>
              </a:xfrm>
              <a:custGeom>
                <a:avLst/>
                <a:gdLst>
                  <a:gd name="T0" fmla="*/ 16 w 87"/>
                  <a:gd name="T1" fmla="*/ 0 h 220"/>
                  <a:gd name="T2" fmla="*/ 87 w 87"/>
                  <a:gd name="T3" fmla="*/ 209 h 220"/>
                  <a:gd name="T4" fmla="*/ 38 w 87"/>
                  <a:gd name="T5" fmla="*/ 220 h 220"/>
                  <a:gd name="T6" fmla="*/ 16 w 87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220">
                    <a:moveTo>
                      <a:pt x="16" y="0"/>
                    </a:moveTo>
                    <a:cubicBezTo>
                      <a:pt x="50" y="37"/>
                      <a:pt x="69" y="168"/>
                      <a:pt x="87" y="209"/>
                    </a:cubicBezTo>
                    <a:lnTo>
                      <a:pt x="38" y="220"/>
                    </a:lnTo>
                    <a:cubicBezTo>
                      <a:pt x="37" y="175"/>
                      <a:pt x="0" y="50"/>
                      <a:pt x="16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5" name="Freeform 29"/>
              <p:cNvSpPr>
                <a:spLocks/>
              </p:cNvSpPr>
              <p:nvPr/>
            </p:nvSpPr>
            <p:spPr bwMode="auto">
              <a:xfrm>
                <a:off x="337303" y="2795637"/>
                <a:ext cx="104775" cy="49213"/>
              </a:xfrm>
              <a:custGeom>
                <a:avLst/>
                <a:gdLst>
                  <a:gd name="T0" fmla="*/ 216 w 216"/>
                  <a:gd name="T1" fmla="*/ 91 h 101"/>
                  <a:gd name="T2" fmla="*/ 0 w 216"/>
                  <a:gd name="T3" fmla="*/ 48 h 101"/>
                  <a:gd name="T4" fmla="*/ 16 w 216"/>
                  <a:gd name="T5" fmla="*/ 0 h 101"/>
                  <a:gd name="T6" fmla="*/ 216 w 216"/>
                  <a:gd name="T7" fmla="*/ 9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01">
                    <a:moveTo>
                      <a:pt x="216" y="91"/>
                    </a:moveTo>
                    <a:cubicBezTo>
                      <a:pt x="168" y="101"/>
                      <a:pt x="45" y="53"/>
                      <a:pt x="0" y="48"/>
                    </a:cubicBezTo>
                    <a:lnTo>
                      <a:pt x="16" y="0"/>
                    </a:lnTo>
                    <a:cubicBezTo>
                      <a:pt x="55" y="21"/>
                      <a:pt x="182" y="53"/>
                      <a:pt x="216" y="9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6" name="Freeform 30"/>
              <p:cNvSpPr>
                <a:spLocks/>
              </p:cNvSpPr>
              <p:nvPr/>
            </p:nvSpPr>
            <p:spPr bwMode="auto">
              <a:xfrm>
                <a:off x="235703" y="2803574"/>
                <a:ext cx="87313" cy="82550"/>
              </a:xfrm>
              <a:custGeom>
                <a:avLst/>
                <a:gdLst>
                  <a:gd name="T0" fmla="*/ 0 w 178"/>
                  <a:gd name="T1" fmla="*/ 166 h 166"/>
                  <a:gd name="T2" fmla="*/ 144 w 178"/>
                  <a:gd name="T3" fmla="*/ 0 h 166"/>
                  <a:gd name="T4" fmla="*/ 178 w 178"/>
                  <a:gd name="T5" fmla="*/ 36 h 166"/>
                  <a:gd name="T6" fmla="*/ 0 w 17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66">
                    <a:moveTo>
                      <a:pt x="0" y="166"/>
                    </a:moveTo>
                    <a:cubicBezTo>
                      <a:pt x="14" y="119"/>
                      <a:pt x="117" y="36"/>
                      <a:pt x="144" y="0"/>
                    </a:cubicBezTo>
                    <a:lnTo>
                      <a:pt x="178" y="36"/>
                    </a:lnTo>
                    <a:cubicBezTo>
                      <a:pt x="140" y="60"/>
                      <a:pt x="50" y="155"/>
                      <a:pt x="0" y="16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7" name="Freeform 31"/>
              <p:cNvSpPr>
                <a:spLocks/>
              </p:cNvSpPr>
              <p:nvPr/>
            </p:nvSpPr>
            <p:spPr bwMode="auto">
              <a:xfrm>
                <a:off x="448428" y="2865487"/>
                <a:ext cx="17463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3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9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3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8" name="Freeform 32"/>
              <p:cNvSpPr>
                <a:spLocks/>
              </p:cNvSpPr>
              <p:nvPr/>
            </p:nvSpPr>
            <p:spPr bwMode="auto">
              <a:xfrm>
                <a:off x="451603" y="2790874"/>
                <a:ext cx="34925" cy="74613"/>
              </a:xfrm>
              <a:custGeom>
                <a:avLst/>
                <a:gdLst>
                  <a:gd name="T0" fmla="*/ 63 w 71"/>
                  <a:gd name="T1" fmla="*/ 0 h 154"/>
                  <a:gd name="T2" fmla="*/ 34 w 71"/>
                  <a:gd name="T3" fmla="*/ 154 h 154"/>
                  <a:gd name="T4" fmla="*/ 0 w 71"/>
                  <a:gd name="T5" fmla="*/ 144 h 154"/>
                  <a:gd name="T6" fmla="*/ 63 w 71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54">
                    <a:moveTo>
                      <a:pt x="63" y="0"/>
                    </a:moveTo>
                    <a:cubicBezTo>
                      <a:pt x="71" y="35"/>
                      <a:pt x="38" y="123"/>
                      <a:pt x="34" y="154"/>
                    </a:cubicBezTo>
                    <a:lnTo>
                      <a:pt x="0" y="144"/>
                    </a:lnTo>
                    <a:cubicBezTo>
                      <a:pt x="15" y="116"/>
                      <a:pt x="36" y="25"/>
                      <a:pt x="63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99" name="Freeform 33"/>
              <p:cNvSpPr>
                <a:spLocks/>
              </p:cNvSpPr>
              <p:nvPr/>
            </p:nvSpPr>
            <p:spPr bwMode="auto">
              <a:xfrm>
                <a:off x="457953" y="2875012"/>
                <a:ext cx="58738" cy="61913"/>
              </a:xfrm>
              <a:custGeom>
                <a:avLst/>
                <a:gdLst>
                  <a:gd name="T0" fmla="*/ 119 w 119"/>
                  <a:gd name="T1" fmla="*/ 127 h 127"/>
                  <a:gd name="T2" fmla="*/ 0 w 119"/>
                  <a:gd name="T3" fmla="*/ 24 h 127"/>
                  <a:gd name="T4" fmla="*/ 27 w 119"/>
                  <a:gd name="T5" fmla="*/ 0 h 127"/>
                  <a:gd name="T6" fmla="*/ 119 w 119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7">
                    <a:moveTo>
                      <a:pt x="119" y="127"/>
                    </a:moveTo>
                    <a:cubicBezTo>
                      <a:pt x="85" y="117"/>
                      <a:pt x="26" y="43"/>
                      <a:pt x="0" y="24"/>
                    </a:cubicBezTo>
                    <a:lnTo>
                      <a:pt x="27" y="0"/>
                    </a:lnTo>
                    <a:cubicBezTo>
                      <a:pt x="44" y="27"/>
                      <a:pt x="111" y="91"/>
                      <a:pt x="119" y="127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0" name="Freeform 34"/>
              <p:cNvSpPr>
                <a:spLocks/>
              </p:cNvSpPr>
              <p:nvPr/>
            </p:nvSpPr>
            <p:spPr bwMode="auto">
              <a:xfrm>
                <a:off x="372228" y="2867074"/>
                <a:ext cx="76200" cy="31750"/>
              </a:xfrm>
              <a:custGeom>
                <a:avLst/>
                <a:gdLst>
                  <a:gd name="T0" fmla="*/ 0 w 156"/>
                  <a:gd name="T1" fmla="*/ 53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3"/>
                    </a:moveTo>
                    <a:cubicBezTo>
                      <a:pt x="25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6"/>
                      <a:pt x="35" y="64"/>
                      <a:pt x="0" y="53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1" name="Freeform 35"/>
              <p:cNvSpPr>
                <a:spLocks/>
              </p:cNvSpPr>
              <p:nvPr/>
            </p:nvSpPr>
            <p:spPr bwMode="auto">
              <a:xfrm>
                <a:off x="178553" y="2859137"/>
                <a:ext cx="15875" cy="15875"/>
              </a:xfrm>
              <a:custGeom>
                <a:avLst/>
                <a:gdLst>
                  <a:gd name="T0" fmla="*/ 31 w 33"/>
                  <a:gd name="T1" fmla="*/ 21 h 33"/>
                  <a:gd name="T2" fmla="*/ 12 w 33"/>
                  <a:gd name="T3" fmla="*/ 31 h 33"/>
                  <a:gd name="T4" fmla="*/ 2 w 33"/>
                  <a:gd name="T5" fmla="*/ 12 h 33"/>
                  <a:gd name="T6" fmla="*/ 21 w 33"/>
                  <a:gd name="T7" fmla="*/ 2 h 33"/>
                  <a:gd name="T8" fmla="*/ 31 w 33"/>
                  <a:gd name="T9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31" y="21"/>
                    </a:moveTo>
                    <a:cubicBezTo>
                      <a:pt x="28" y="29"/>
                      <a:pt x="20" y="33"/>
                      <a:pt x="12" y="31"/>
                    </a:cubicBezTo>
                    <a:cubicBezTo>
                      <a:pt x="4" y="28"/>
                      <a:pt x="0" y="20"/>
                      <a:pt x="2" y="12"/>
                    </a:cubicBezTo>
                    <a:cubicBezTo>
                      <a:pt x="5" y="5"/>
                      <a:pt x="13" y="0"/>
                      <a:pt x="21" y="2"/>
                    </a:cubicBezTo>
                    <a:cubicBezTo>
                      <a:pt x="29" y="5"/>
                      <a:pt x="33" y="13"/>
                      <a:pt x="31" y="21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2" name="Freeform 36"/>
              <p:cNvSpPr>
                <a:spLocks/>
              </p:cNvSpPr>
              <p:nvPr/>
            </p:nvSpPr>
            <p:spPr bwMode="auto">
              <a:xfrm>
                <a:off x="181728" y="2782937"/>
                <a:ext cx="33338" cy="76200"/>
              </a:xfrm>
              <a:custGeom>
                <a:avLst/>
                <a:gdLst>
                  <a:gd name="T0" fmla="*/ 62 w 70"/>
                  <a:gd name="T1" fmla="*/ 0 h 154"/>
                  <a:gd name="T2" fmla="*/ 34 w 70"/>
                  <a:gd name="T3" fmla="*/ 154 h 154"/>
                  <a:gd name="T4" fmla="*/ 0 w 70"/>
                  <a:gd name="T5" fmla="*/ 144 h 154"/>
                  <a:gd name="T6" fmla="*/ 62 w 70"/>
                  <a:gd name="T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54">
                    <a:moveTo>
                      <a:pt x="62" y="0"/>
                    </a:moveTo>
                    <a:cubicBezTo>
                      <a:pt x="70" y="34"/>
                      <a:pt x="37" y="122"/>
                      <a:pt x="34" y="154"/>
                    </a:cubicBezTo>
                    <a:lnTo>
                      <a:pt x="0" y="144"/>
                    </a:lnTo>
                    <a:cubicBezTo>
                      <a:pt x="15" y="115"/>
                      <a:pt x="35" y="25"/>
                      <a:pt x="62" y="0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3" name="Freeform 37"/>
              <p:cNvSpPr>
                <a:spLocks/>
              </p:cNvSpPr>
              <p:nvPr/>
            </p:nvSpPr>
            <p:spPr bwMode="auto">
              <a:xfrm>
                <a:off x="188078" y="2868662"/>
                <a:ext cx="57150" cy="61913"/>
              </a:xfrm>
              <a:custGeom>
                <a:avLst/>
                <a:gdLst>
                  <a:gd name="T0" fmla="*/ 119 w 119"/>
                  <a:gd name="T1" fmla="*/ 126 h 126"/>
                  <a:gd name="T2" fmla="*/ 0 w 119"/>
                  <a:gd name="T3" fmla="*/ 24 h 126"/>
                  <a:gd name="T4" fmla="*/ 26 w 119"/>
                  <a:gd name="T5" fmla="*/ 0 h 126"/>
                  <a:gd name="T6" fmla="*/ 119 w 119"/>
                  <a:gd name="T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26">
                    <a:moveTo>
                      <a:pt x="119" y="126"/>
                    </a:moveTo>
                    <a:cubicBezTo>
                      <a:pt x="85" y="116"/>
                      <a:pt x="25" y="43"/>
                      <a:pt x="0" y="24"/>
                    </a:cubicBezTo>
                    <a:lnTo>
                      <a:pt x="26" y="0"/>
                    </a:lnTo>
                    <a:cubicBezTo>
                      <a:pt x="43" y="27"/>
                      <a:pt x="111" y="90"/>
                      <a:pt x="119" y="126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4" name="Freeform 38"/>
              <p:cNvSpPr>
                <a:spLocks/>
              </p:cNvSpPr>
              <p:nvPr/>
            </p:nvSpPr>
            <p:spPr bwMode="auto">
              <a:xfrm>
                <a:off x="100765" y="2860724"/>
                <a:ext cx="77788" cy="30163"/>
              </a:xfrm>
              <a:custGeom>
                <a:avLst/>
                <a:gdLst>
                  <a:gd name="T0" fmla="*/ 0 w 156"/>
                  <a:gd name="T1" fmla="*/ 54 h 64"/>
                  <a:gd name="T2" fmla="*/ 148 w 156"/>
                  <a:gd name="T3" fmla="*/ 0 h 64"/>
                  <a:gd name="T4" fmla="*/ 156 w 156"/>
                  <a:gd name="T5" fmla="*/ 35 h 64"/>
                  <a:gd name="T6" fmla="*/ 0 w 156"/>
                  <a:gd name="T7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64">
                    <a:moveTo>
                      <a:pt x="0" y="54"/>
                    </a:moveTo>
                    <a:cubicBezTo>
                      <a:pt x="26" y="29"/>
                      <a:pt x="118" y="13"/>
                      <a:pt x="148" y="0"/>
                    </a:cubicBezTo>
                    <a:lnTo>
                      <a:pt x="156" y="35"/>
                    </a:lnTo>
                    <a:cubicBezTo>
                      <a:pt x="124" y="37"/>
                      <a:pt x="35" y="64"/>
                      <a:pt x="0" y="54"/>
                    </a:cubicBez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5" name="Freeform 39"/>
              <p:cNvSpPr>
                <a:spLocks/>
              </p:cNvSpPr>
              <p:nvPr/>
            </p:nvSpPr>
            <p:spPr bwMode="auto">
              <a:xfrm>
                <a:off x="315078" y="2828974"/>
                <a:ext cx="23813" cy="304800"/>
              </a:xfrm>
              <a:custGeom>
                <a:avLst/>
                <a:gdLst>
                  <a:gd name="T0" fmla="*/ 9 w 49"/>
                  <a:gd name="T1" fmla="*/ 0 h 625"/>
                  <a:gd name="T2" fmla="*/ 41 w 49"/>
                  <a:gd name="T3" fmla="*/ 0 h 625"/>
                  <a:gd name="T4" fmla="*/ 49 w 49"/>
                  <a:gd name="T5" fmla="*/ 625 h 625"/>
                  <a:gd name="T6" fmla="*/ 0 w 49"/>
                  <a:gd name="T7" fmla="*/ 625 h 625"/>
                  <a:gd name="T8" fmla="*/ 9 w 49"/>
                  <a:gd name="T9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25">
                    <a:moveTo>
                      <a:pt x="9" y="0"/>
                    </a:moveTo>
                    <a:lnTo>
                      <a:pt x="41" y="0"/>
                    </a:lnTo>
                    <a:lnTo>
                      <a:pt x="49" y="625"/>
                    </a:lnTo>
                    <a:lnTo>
                      <a:pt x="0" y="62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6" name="Freeform 40"/>
              <p:cNvSpPr>
                <a:spLocks/>
              </p:cNvSpPr>
              <p:nvPr/>
            </p:nvSpPr>
            <p:spPr bwMode="auto">
              <a:xfrm>
                <a:off x="450015" y="2892474"/>
                <a:ext cx="12700" cy="174625"/>
              </a:xfrm>
              <a:custGeom>
                <a:avLst/>
                <a:gdLst>
                  <a:gd name="T0" fmla="*/ 4 w 27"/>
                  <a:gd name="T1" fmla="*/ 0 h 356"/>
                  <a:gd name="T2" fmla="*/ 23 w 27"/>
                  <a:gd name="T3" fmla="*/ 0 h 356"/>
                  <a:gd name="T4" fmla="*/ 27 w 27"/>
                  <a:gd name="T5" fmla="*/ 356 h 356"/>
                  <a:gd name="T6" fmla="*/ 0 w 27"/>
                  <a:gd name="T7" fmla="*/ 356 h 356"/>
                  <a:gd name="T8" fmla="*/ 4 w 27"/>
                  <a:gd name="T9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6">
                    <a:moveTo>
                      <a:pt x="4" y="0"/>
                    </a:moveTo>
                    <a:lnTo>
                      <a:pt x="23" y="0"/>
                    </a:lnTo>
                    <a:lnTo>
                      <a:pt x="27" y="356"/>
                    </a:lnTo>
                    <a:lnTo>
                      <a:pt x="0" y="35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107" name="Freeform 41"/>
              <p:cNvSpPr>
                <a:spLocks/>
              </p:cNvSpPr>
              <p:nvPr/>
            </p:nvSpPr>
            <p:spPr bwMode="auto">
              <a:xfrm>
                <a:off x="176965" y="2887712"/>
                <a:ext cx="15875" cy="206375"/>
              </a:xfrm>
              <a:custGeom>
                <a:avLst/>
                <a:gdLst>
                  <a:gd name="T0" fmla="*/ 6 w 33"/>
                  <a:gd name="T1" fmla="*/ 0 h 421"/>
                  <a:gd name="T2" fmla="*/ 28 w 33"/>
                  <a:gd name="T3" fmla="*/ 0 h 421"/>
                  <a:gd name="T4" fmla="*/ 33 w 33"/>
                  <a:gd name="T5" fmla="*/ 421 h 421"/>
                  <a:gd name="T6" fmla="*/ 0 w 33"/>
                  <a:gd name="T7" fmla="*/ 421 h 421"/>
                  <a:gd name="T8" fmla="*/ 6 w 33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1">
                    <a:moveTo>
                      <a:pt x="6" y="0"/>
                    </a:moveTo>
                    <a:lnTo>
                      <a:pt x="28" y="0"/>
                    </a:lnTo>
                    <a:lnTo>
                      <a:pt x="33" y="421"/>
                    </a:lnTo>
                    <a:lnTo>
                      <a:pt x="0" y="42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1335238" y="865978"/>
              <a:ext cx="768563" cy="1122862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LN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1" name="Pfeil nach rechts 60"/>
          <p:cNvSpPr/>
          <p:nvPr/>
        </p:nvSpPr>
        <p:spPr>
          <a:xfrm flipH="1">
            <a:off x="2411760" y="2348880"/>
            <a:ext cx="4428492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„Belieferungswunsch“ &lt;BELWU_BELNB&gt;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BELNB </a:t>
            </a:r>
            <a:r>
              <a:rPr lang="de-DE" sz="2000" dirty="0"/>
              <a:t>- </a:t>
            </a:r>
            <a:r>
              <a:rPr lang="de-DE" sz="2000" dirty="0" smtClean="0"/>
              <a:t>Belieferungswunsch (1/1)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62" name="Flussdiagramm: Prozess 61"/>
          <p:cNvSpPr/>
          <p:nvPr/>
        </p:nvSpPr>
        <p:spPr>
          <a:xfrm>
            <a:off x="6840252" y="2420888"/>
            <a:ext cx="1764196" cy="2808312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Falls vom LN keine ANM initiiert wird: Benachrichtigung des Endverbrauchers</a:t>
            </a:r>
            <a:endParaRPr lang="de-AT" dirty="0" smtClean="0"/>
          </a:p>
          <a:p>
            <a:endParaRPr lang="de-DE" dirty="0" smtClean="0"/>
          </a:p>
        </p:txBody>
      </p:sp>
      <p:grpSp>
        <p:nvGrpSpPr>
          <p:cNvPr id="27" name="Gruppieren 26"/>
          <p:cNvGrpSpPr/>
          <p:nvPr/>
        </p:nvGrpSpPr>
        <p:grpSpPr>
          <a:xfrm>
            <a:off x="8194517" y="2132856"/>
            <a:ext cx="830806" cy="725584"/>
            <a:chOff x="8194517" y="2841875"/>
            <a:chExt cx="830806" cy="725584"/>
          </a:xfrm>
        </p:grpSpPr>
        <p:sp>
          <p:nvSpPr>
            <p:cNvPr id="25" name="Ellipse 24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</p:spPr>
        </p:pic>
        <p:sp>
          <p:nvSpPr>
            <p:cNvPr id="22" name="Textfeld 21"/>
            <p:cNvSpPr txBox="1"/>
            <p:nvPr/>
          </p:nvSpPr>
          <p:spPr>
            <a:xfrm>
              <a:off x="8397945" y="3020001"/>
              <a:ext cx="627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8AT</a:t>
              </a:r>
              <a:endParaRPr lang="de-AT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Abgerundetes Rechteck 44"/>
          <p:cNvSpPr/>
          <p:nvPr/>
        </p:nvSpPr>
        <p:spPr>
          <a:xfrm>
            <a:off x="2816816" y="2429617"/>
            <a:ext cx="3949269" cy="3215416"/>
          </a:xfrm>
          <a:prstGeom prst="roundRect">
            <a:avLst>
              <a:gd name="adj" fmla="val 1375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&lt;BELWU_BELNB&gt;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Belieferungswunsch</a:t>
            </a:r>
          </a:p>
          <a:p>
            <a:endParaRPr lang="de-DE" sz="1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44" name="Tabel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173835"/>
              </p:ext>
            </p:extLst>
          </p:nvPr>
        </p:nvGraphicFramePr>
        <p:xfrm>
          <a:off x="3034856" y="3246965"/>
          <a:ext cx="3528392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28392"/>
              </a:tblGrid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Adresse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>
                          <a:solidFill>
                            <a:schemeClr val="tx1"/>
                          </a:solidFill>
                        </a:rPr>
                        <a:t>Zählpunktsbezeichnungen</a:t>
                      </a:r>
                      <a:endParaRPr lang="de-DE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Energierichtung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Monat der letzten Zählerablesung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Netzverlustebene (E) / Anschlussleistung (G)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Gewünschter Versorgungsbeginn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4" name="Flussdiagramm: Prozess 53"/>
          <p:cNvSpPr/>
          <p:nvPr/>
        </p:nvSpPr>
        <p:spPr>
          <a:xfrm>
            <a:off x="437209" y="2639443"/>
            <a:ext cx="1930506" cy="1005581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Benachrichtigung des Endverbrauchers</a:t>
            </a:r>
            <a:endParaRPr lang="de-AT" dirty="0" smtClean="0"/>
          </a:p>
          <a:p>
            <a:endParaRPr lang="de-DE" dirty="0" smtClean="0"/>
          </a:p>
        </p:txBody>
      </p:sp>
      <p:sp>
        <p:nvSpPr>
          <p:cNvPr id="55" name="Flussdiagramm: Prozess 54"/>
          <p:cNvSpPr/>
          <p:nvPr/>
        </p:nvSpPr>
        <p:spPr>
          <a:xfrm>
            <a:off x="437209" y="3825044"/>
            <a:ext cx="1936901" cy="1005581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Start ANM</a:t>
            </a:r>
            <a:endParaRPr lang="de-AT" dirty="0" smtClean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5732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Implementierung für bessere Trefferrate bei der Stammdatensuche</a:t>
            </a:r>
          </a:p>
          <a:p>
            <a:pPr lvl="1"/>
            <a:r>
              <a:rPr lang="de-DE" dirty="0" smtClean="0"/>
              <a:t>z.B.: „Meier“ = „Maier“ = „Mayer“ =„Mayr“</a:t>
            </a:r>
          </a:p>
          <a:p>
            <a:r>
              <a:rPr lang="de-DE" dirty="0" smtClean="0"/>
              <a:t>Kann grundsätzliche Stammdatenfehler aber nicht beheben!</a:t>
            </a:r>
          </a:p>
          <a:p>
            <a:pPr lvl="1"/>
            <a:r>
              <a:rPr lang="de-DE" dirty="0" smtClean="0"/>
              <a:t>z.B.: Vor und Nachname in einem Feld</a:t>
            </a: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Kölner Phonetik</a:t>
            </a:r>
            <a:endParaRPr lang="de-AT" dirty="0"/>
          </a:p>
        </p:txBody>
      </p:sp>
      <p:sp>
        <p:nvSpPr>
          <p:cNvPr id="4" name="Gefaltete Ecke 3"/>
          <p:cNvSpPr/>
          <p:nvPr/>
        </p:nvSpPr>
        <p:spPr>
          <a:xfrm rot="21337562">
            <a:off x="6192102" y="4149113"/>
            <a:ext cx="1728192" cy="100811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Stammdaten kontrollieren!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7165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hteck 11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115" name="Gruppieren 114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116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7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122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ABM </a:t>
            </a:r>
            <a:r>
              <a:rPr lang="de-DE" sz="2000" dirty="0"/>
              <a:t>- </a:t>
            </a:r>
            <a:r>
              <a:rPr lang="de-DE" sz="2000" dirty="0" smtClean="0"/>
              <a:t>Abmeldung (1/7)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grpSp>
        <p:nvGrpSpPr>
          <p:cNvPr id="5" name="Gruppieren 4"/>
          <p:cNvGrpSpPr/>
          <p:nvPr/>
        </p:nvGrpSpPr>
        <p:grpSpPr>
          <a:xfrm>
            <a:off x="971600" y="862762"/>
            <a:ext cx="1145079" cy="1117547"/>
            <a:chOff x="2800152" y="792310"/>
            <a:chExt cx="1145079" cy="1117547"/>
          </a:xfrm>
        </p:grpSpPr>
        <p:grpSp>
          <p:nvGrpSpPr>
            <p:cNvPr id="57" name="Group 15"/>
            <p:cNvGrpSpPr>
              <a:grpSpLocks noChangeAspect="1"/>
            </p:cNvGrpSpPr>
            <p:nvPr/>
          </p:nvGrpSpPr>
          <p:grpSpPr bwMode="auto">
            <a:xfrm>
              <a:off x="2800152" y="886901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9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4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5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6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3191427" y="792310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3" name="Pfeil nach rechts 122"/>
          <p:cNvSpPr/>
          <p:nvPr/>
        </p:nvSpPr>
        <p:spPr>
          <a:xfrm flipH="1">
            <a:off x="2411134" y="2276872"/>
            <a:ext cx="4429118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„Abmeldedatensatz“ &lt;ANFRAGE_ABM</a:t>
            </a:r>
            <a:r>
              <a:rPr lang="de-AT" dirty="0" smtClean="0">
                <a:solidFill>
                  <a:schemeClr val="tx1"/>
                </a:solidFill>
              </a:rPr>
              <a:t>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0" name="Abgerundetes Rechteck 29"/>
          <p:cNvSpPr/>
          <p:nvPr/>
        </p:nvSpPr>
        <p:spPr>
          <a:xfrm>
            <a:off x="2859378" y="2055168"/>
            <a:ext cx="6052249" cy="3318048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&lt;ANFRAGE_ABM</a:t>
            </a:r>
            <a:r>
              <a:rPr lang="de-AT" sz="2000" dirty="0">
                <a:solidFill>
                  <a:schemeClr val="tx1"/>
                </a:solidFill>
              </a:rPr>
              <a:t>&gt;</a:t>
            </a:r>
          </a:p>
          <a:p>
            <a:r>
              <a:rPr lang="de-DE" sz="1400" b="1" dirty="0" smtClean="0">
                <a:solidFill>
                  <a:schemeClr val="tx1"/>
                </a:solidFill>
              </a:rPr>
              <a:t>Abmeldedatensatz</a:t>
            </a:r>
          </a:p>
        </p:txBody>
      </p:sp>
      <p:graphicFrame>
        <p:nvGraphicFramePr>
          <p:cNvPr id="29" name="Tabel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36808"/>
              </p:ext>
            </p:extLst>
          </p:nvPr>
        </p:nvGraphicFramePr>
        <p:xfrm>
          <a:off x="3146590" y="2810457"/>
          <a:ext cx="2443844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3844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Gewünschtes Abmeldedatum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Bilanzgruppe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2" name="Tabel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849552"/>
              </p:ext>
            </p:extLst>
          </p:nvPr>
        </p:nvGraphicFramePr>
        <p:xfrm>
          <a:off x="5868144" y="2364089"/>
          <a:ext cx="2660476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047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Zählerstand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Zählernummer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Zählertyp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Ablesedatum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3" name="Diagonaler Streifen 32"/>
          <p:cNvSpPr/>
          <p:nvPr/>
        </p:nvSpPr>
        <p:spPr>
          <a:xfrm rot="5400000">
            <a:off x="8240298" y="3582410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4" name="Diagonaler Streifen 33"/>
          <p:cNvSpPr/>
          <p:nvPr/>
        </p:nvSpPr>
        <p:spPr>
          <a:xfrm rot="5400000">
            <a:off x="8240298" y="3278134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5" name="Diagonaler Streifen 34"/>
          <p:cNvSpPr/>
          <p:nvPr/>
        </p:nvSpPr>
        <p:spPr>
          <a:xfrm rot="5400000">
            <a:off x="8240298" y="2972995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6" name="Diagonaler Streifen 35"/>
          <p:cNvSpPr/>
          <p:nvPr/>
        </p:nvSpPr>
        <p:spPr>
          <a:xfrm rot="5400000">
            <a:off x="8240298" y="267005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7" name="Diagonaler Streifen 36"/>
          <p:cNvSpPr/>
          <p:nvPr/>
        </p:nvSpPr>
        <p:spPr>
          <a:xfrm rot="5400000">
            <a:off x="5286824" y="4349089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8" name="Diagonaler Streifen 37"/>
          <p:cNvSpPr/>
          <p:nvPr/>
        </p:nvSpPr>
        <p:spPr>
          <a:xfrm rot="5400000">
            <a:off x="8240298" y="4497992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60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hteck 11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115" name="Gruppieren 114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116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7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122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ABM </a:t>
            </a:r>
            <a:r>
              <a:rPr lang="de-DE" sz="2000" dirty="0"/>
              <a:t>- </a:t>
            </a:r>
            <a:r>
              <a:rPr lang="de-DE" sz="2000" dirty="0" smtClean="0"/>
              <a:t>Abmeldung (</a:t>
            </a:r>
            <a:r>
              <a:rPr lang="de-DE" sz="2000" dirty="0"/>
              <a:t>2</a:t>
            </a:r>
            <a:r>
              <a:rPr lang="de-DE" sz="2000" dirty="0" smtClean="0"/>
              <a:t>/7)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5" name="Flussdiagramm: Prozess 54"/>
          <p:cNvSpPr/>
          <p:nvPr/>
        </p:nvSpPr>
        <p:spPr>
          <a:xfrm>
            <a:off x="609915" y="2424039"/>
            <a:ext cx="1764196" cy="1005581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Prüfung</a:t>
            </a:r>
            <a:endParaRPr lang="de-AT" dirty="0"/>
          </a:p>
          <a:p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971600" y="862762"/>
            <a:ext cx="1145079" cy="1117547"/>
            <a:chOff x="2800152" y="792310"/>
            <a:chExt cx="1145079" cy="1117547"/>
          </a:xfrm>
        </p:grpSpPr>
        <p:grpSp>
          <p:nvGrpSpPr>
            <p:cNvPr id="57" name="Group 15"/>
            <p:cNvGrpSpPr>
              <a:grpSpLocks noChangeAspect="1"/>
            </p:cNvGrpSpPr>
            <p:nvPr/>
          </p:nvGrpSpPr>
          <p:grpSpPr bwMode="auto">
            <a:xfrm>
              <a:off x="2800152" y="886901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9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4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5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6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3191427" y="792310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2" name="Pfeil nach rechts 111"/>
          <p:cNvSpPr/>
          <p:nvPr/>
        </p:nvSpPr>
        <p:spPr>
          <a:xfrm>
            <a:off x="2382819" y="2933392"/>
            <a:ext cx="4395780" cy="673015"/>
          </a:xfrm>
          <a:prstGeom prst="rightArrow">
            <a:avLst/>
          </a:prstGeom>
          <a:gradFill flip="none" rotWithShape="1">
            <a:gsLst>
              <a:gs pos="0">
                <a:srgbClr val="ACABAC">
                  <a:tint val="66000"/>
                  <a:satMod val="160000"/>
                </a:srgbClr>
              </a:gs>
              <a:gs pos="50000">
                <a:srgbClr val="ACABAC">
                  <a:tint val="44500"/>
                  <a:satMod val="160000"/>
                </a:srgbClr>
              </a:gs>
              <a:gs pos="100000">
                <a:srgbClr val="ACABAC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„Fehlermeldung“ </a:t>
            </a:r>
            <a:r>
              <a:rPr lang="de-AT" dirty="0">
                <a:solidFill>
                  <a:schemeClr val="tx1"/>
                </a:solidFill>
              </a:rPr>
              <a:t>&lt;</a:t>
            </a:r>
            <a:r>
              <a:rPr lang="de-AT" dirty="0" smtClean="0">
                <a:solidFill>
                  <a:schemeClr val="tx1"/>
                </a:solidFill>
              </a:rPr>
              <a:t>FEHLER_ABM&gt;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23" name="Pfeil nach rechts 122"/>
          <p:cNvSpPr/>
          <p:nvPr/>
        </p:nvSpPr>
        <p:spPr>
          <a:xfrm flipH="1">
            <a:off x="2411134" y="2276872"/>
            <a:ext cx="4429118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„Abmeldedatensatz“ &lt;ANFRAGE_ABM</a:t>
            </a:r>
            <a:r>
              <a:rPr lang="de-AT" dirty="0" smtClean="0">
                <a:solidFill>
                  <a:schemeClr val="tx1"/>
                </a:solidFill>
              </a:rPr>
              <a:t>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13" name="Abgerundetes Rechteck 112"/>
          <p:cNvSpPr/>
          <p:nvPr/>
        </p:nvSpPr>
        <p:spPr>
          <a:xfrm>
            <a:off x="1547854" y="3008235"/>
            <a:ext cx="4809070" cy="3157069"/>
          </a:xfrm>
          <a:prstGeom prst="roundRect">
            <a:avLst>
              <a:gd name="adj" fmla="val 1375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&lt;FEHLER_ABM&gt;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Mögliche Fehlermeldungen: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Abmeldedatum außerhalb des </a:t>
            </a:r>
            <a:r>
              <a:rPr lang="de-AT" sz="1400" dirty="0" smtClean="0">
                <a:solidFill>
                  <a:schemeClr val="tx1"/>
                </a:solidFill>
              </a:rPr>
              <a:t>spezifizierten Zeitfensters“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„Endverbraucher nicht eindeutig </a:t>
            </a:r>
            <a:r>
              <a:rPr lang="de-DE" sz="1400" dirty="0" smtClean="0">
                <a:solidFill>
                  <a:schemeClr val="tx1"/>
                </a:solidFill>
              </a:rPr>
              <a:t>identifiziert“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„Endverbraucher nicht </a:t>
            </a:r>
            <a:r>
              <a:rPr lang="de-DE" sz="1400" dirty="0" smtClean="0">
                <a:solidFill>
                  <a:schemeClr val="tx1"/>
                </a:solidFill>
              </a:rPr>
              <a:t>identifiziert“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Zählpunkt nicht dem Lieferanten </a:t>
            </a:r>
            <a:r>
              <a:rPr lang="de-AT" sz="1400" dirty="0" smtClean="0">
                <a:solidFill>
                  <a:schemeClr val="tx1"/>
                </a:solidFill>
              </a:rPr>
              <a:t>zugeordnet“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„Zählpunkt nicht </a:t>
            </a:r>
            <a:r>
              <a:rPr lang="de-DE" sz="1400" dirty="0" smtClean="0">
                <a:solidFill>
                  <a:schemeClr val="tx1"/>
                </a:solidFill>
              </a:rPr>
              <a:t>gefunden“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„Zählpunkt nicht </a:t>
            </a:r>
            <a:r>
              <a:rPr lang="de-DE" sz="1400" dirty="0" smtClean="0">
                <a:solidFill>
                  <a:schemeClr val="tx1"/>
                </a:solidFill>
              </a:rPr>
              <a:t>versorgt“</a:t>
            </a:r>
          </a:p>
          <a:p>
            <a:endParaRPr lang="de-DE" sz="1400" dirty="0">
              <a:solidFill>
                <a:schemeClr val="tx1"/>
              </a:solidFill>
            </a:endParaRPr>
          </a:p>
          <a:p>
            <a:r>
              <a:rPr lang="de-DE" sz="1400" dirty="0" smtClean="0">
                <a:solidFill>
                  <a:schemeClr val="tx1"/>
                </a:solidFill>
              </a:rPr>
              <a:t>optional: </a:t>
            </a:r>
            <a:endParaRPr lang="de-AT" sz="1400" dirty="0" smtClean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endParaRPr lang="de-DE" sz="1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30" name="Tabel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716508"/>
              </p:ext>
            </p:extLst>
          </p:nvPr>
        </p:nvGraphicFramePr>
        <p:xfrm>
          <a:off x="2621229" y="5157192"/>
          <a:ext cx="3222168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22168"/>
              </a:tblGrid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Vertragsdaten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Kontaktdaten d. Endverbrauchers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Diagonaler Streifen 33"/>
          <p:cNvSpPr/>
          <p:nvPr/>
        </p:nvSpPr>
        <p:spPr>
          <a:xfrm rot="5400000">
            <a:off x="4931986" y="5157246"/>
            <a:ext cx="911465" cy="911357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NEU</a:t>
            </a:r>
            <a:endParaRPr lang="de-AT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8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hteck 11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115" name="Gruppieren 114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116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7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122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ABM </a:t>
            </a:r>
            <a:r>
              <a:rPr lang="de-DE" sz="2000" dirty="0"/>
              <a:t>- </a:t>
            </a:r>
            <a:r>
              <a:rPr lang="de-DE" sz="2000" dirty="0" smtClean="0"/>
              <a:t>Abmeldung (3/7)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5" name="Flussdiagramm: Prozess 54"/>
          <p:cNvSpPr/>
          <p:nvPr/>
        </p:nvSpPr>
        <p:spPr>
          <a:xfrm>
            <a:off x="609915" y="2424039"/>
            <a:ext cx="1764196" cy="1005581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Prüfung</a:t>
            </a:r>
            <a:endParaRPr lang="de-AT" dirty="0"/>
          </a:p>
          <a:p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971600" y="862762"/>
            <a:ext cx="1145079" cy="1117547"/>
            <a:chOff x="2800152" y="792310"/>
            <a:chExt cx="1145079" cy="1117547"/>
          </a:xfrm>
        </p:grpSpPr>
        <p:grpSp>
          <p:nvGrpSpPr>
            <p:cNvPr id="57" name="Group 15"/>
            <p:cNvGrpSpPr>
              <a:grpSpLocks noChangeAspect="1"/>
            </p:cNvGrpSpPr>
            <p:nvPr/>
          </p:nvGrpSpPr>
          <p:grpSpPr bwMode="auto">
            <a:xfrm>
              <a:off x="2800152" y="886901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9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4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5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6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3191427" y="792310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3" name="Pfeil nach rechts 122"/>
          <p:cNvSpPr/>
          <p:nvPr/>
        </p:nvSpPr>
        <p:spPr>
          <a:xfrm flipH="1">
            <a:off x="2411134" y="2276872"/>
            <a:ext cx="4429118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„Abmeldedatensatz“ &lt;ANFRAGE_ABM</a:t>
            </a:r>
            <a:r>
              <a:rPr lang="de-AT" dirty="0" smtClean="0">
                <a:solidFill>
                  <a:schemeClr val="tx1"/>
                </a:solidFill>
              </a:rPr>
              <a:t>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0" name="Pfeil nach rechts 29"/>
          <p:cNvSpPr/>
          <p:nvPr/>
        </p:nvSpPr>
        <p:spPr>
          <a:xfrm>
            <a:off x="2374112" y="3814548"/>
            <a:ext cx="4404487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</a:t>
            </a:r>
            <a:r>
              <a:rPr lang="de-AT" dirty="0" err="1" smtClean="0">
                <a:solidFill>
                  <a:schemeClr val="tx1"/>
                </a:solidFill>
              </a:rPr>
              <a:t>Vsl</a:t>
            </a:r>
            <a:r>
              <a:rPr lang="de-AT" dirty="0" smtClean="0">
                <a:solidFill>
                  <a:schemeClr val="tx1"/>
                </a:solidFill>
              </a:rPr>
              <a:t>. Abmeldung“ &lt;ERSTE_ABM&gt;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13" name="Abgerundetes Rechteck 112"/>
          <p:cNvSpPr/>
          <p:nvPr/>
        </p:nvSpPr>
        <p:spPr>
          <a:xfrm>
            <a:off x="395536" y="2143069"/>
            <a:ext cx="5858225" cy="2654083"/>
          </a:xfrm>
          <a:prstGeom prst="roundRect">
            <a:avLst>
              <a:gd name="adj" fmla="val 1375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&lt;ERSTE_ABM&gt;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Meldung über voraussichtliches Abmeldedatum:</a:t>
            </a:r>
          </a:p>
          <a:p>
            <a:endParaRPr lang="de-DE" sz="1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32" name="Tabel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898537"/>
              </p:ext>
            </p:extLst>
          </p:nvPr>
        </p:nvGraphicFramePr>
        <p:xfrm>
          <a:off x="609915" y="3011545"/>
          <a:ext cx="2665941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5941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Voraussichtliches Abmeldedatum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Tabel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976927"/>
              </p:ext>
            </p:extLst>
          </p:nvPr>
        </p:nvGraphicFramePr>
        <p:xfrm>
          <a:off x="3347864" y="3011917"/>
          <a:ext cx="2660476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047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Diagonaler Streifen 33"/>
          <p:cNvSpPr/>
          <p:nvPr/>
        </p:nvSpPr>
        <p:spPr>
          <a:xfrm rot="5400000">
            <a:off x="5720018" y="423023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5" name="Diagonaler Streifen 34"/>
          <p:cNvSpPr/>
          <p:nvPr/>
        </p:nvSpPr>
        <p:spPr>
          <a:xfrm rot="5400000">
            <a:off x="5720018" y="3925962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6" name="Diagonaler Streifen 35"/>
          <p:cNvSpPr/>
          <p:nvPr/>
        </p:nvSpPr>
        <p:spPr>
          <a:xfrm rot="5400000">
            <a:off x="5720018" y="3620823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7" name="Diagonaler Streifen 36"/>
          <p:cNvSpPr/>
          <p:nvPr/>
        </p:nvSpPr>
        <p:spPr>
          <a:xfrm rot="5400000">
            <a:off x="5720018" y="3317886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2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hteck 11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115" name="Gruppieren 114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116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7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122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ABM </a:t>
            </a:r>
            <a:r>
              <a:rPr lang="de-DE" sz="2000" dirty="0"/>
              <a:t>- </a:t>
            </a:r>
            <a:r>
              <a:rPr lang="de-DE" sz="2000" dirty="0" smtClean="0"/>
              <a:t>Abmeldung (4/7)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5" name="Flussdiagramm: Prozess 54"/>
          <p:cNvSpPr/>
          <p:nvPr/>
        </p:nvSpPr>
        <p:spPr>
          <a:xfrm>
            <a:off x="609915" y="2424039"/>
            <a:ext cx="1764196" cy="1005581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Prüfung</a:t>
            </a:r>
            <a:endParaRPr lang="de-AT" dirty="0"/>
          </a:p>
          <a:p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971600" y="862762"/>
            <a:ext cx="1145079" cy="1117547"/>
            <a:chOff x="2800152" y="792310"/>
            <a:chExt cx="1145079" cy="1117547"/>
          </a:xfrm>
        </p:grpSpPr>
        <p:grpSp>
          <p:nvGrpSpPr>
            <p:cNvPr id="57" name="Group 15"/>
            <p:cNvGrpSpPr>
              <a:grpSpLocks noChangeAspect="1"/>
            </p:cNvGrpSpPr>
            <p:nvPr/>
          </p:nvGrpSpPr>
          <p:grpSpPr bwMode="auto">
            <a:xfrm>
              <a:off x="2800152" y="886901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9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4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5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6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3191427" y="792310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3" name="Pfeil nach rechts 122"/>
          <p:cNvSpPr/>
          <p:nvPr/>
        </p:nvSpPr>
        <p:spPr>
          <a:xfrm flipH="1">
            <a:off x="2411134" y="2276872"/>
            <a:ext cx="4429118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„Abmeldedatensatz“ &lt;ANFRAGE_ABM</a:t>
            </a:r>
            <a:r>
              <a:rPr lang="de-AT" dirty="0" smtClean="0">
                <a:solidFill>
                  <a:schemeClr val="tx1"/>
                </a:solidFill>
              </a:rPr>
              <a:t>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0" name="Pfeil nach rechts 29"/>
          <p:cNvSpPr/>
          <p:nvPr/>
        </p:nvSpPr>
        <p:spPr>
          <a:xfrm>
            <a:off x="2374112" y="3814548"/>
            <a:ext cx="4404487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</a:t>
            </a:r>
            <a:r>
              <a:rPr lang="de-AT" dirty="0" err="1" smtClean="0">
                <a:solidFill>
                  <a:schemeClr val="tx1"/>
                </a:solidFill>
              </a:rPr>
              <a:t>Vsl</a:t>
            </a:r>
            <a:r>
              <a:rPr lang="de-AT" dirty="0" smtClean="0">
                <a:solidFill>
                  <a:schemeClr val="tx1"/>
                </a:solidFill>
              </a:rPr>
              <a:t>. Abmeldung“ &lt;ERSTE_ABM&gt;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40" name="Pfeil nach rechts 39"/>
          <p:cNvSpPr/>
          <p:nvPr/>
        </p:nvSpPr>
        <p:spPr>
          <a:xfrm flipH="1">
            <a:off x="2116679" y="4340161"/>
            <a:ext cx="4724197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„Lieferantenzuordnung“ &lt;LIEF_ZUORD_ABM&gt;</a:t>
            </a: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2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hteck 11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115" name="Gruppieren 114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116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7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122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ABM </a:t>
            </a:r>
            <a:r>
              <a:rPr lang="de-DE" sz="2000" dirty="0"/>
              <a:t>- </a:t>
            </a:r>
            <a:r>
              <a:rPr lang="de-DE" sz="2000" dirty="0" smtClean="0"/>
              <a:t>Abmeldung (5/7)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5" name="Flussdiagramm: Prozess 54"/>
          <p:cNvSpPr/>
          <p:nvPr/>
        </p:nvSpPr>
        <p:spPr>
          <a:xfrm>
            <a:off x="609915" y="2424039"/>
            <a:ext cx="1764196" cy="1005581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Prüfung</a:t>
            </a:r>
            <a:endParaRPr lang="de-AT" dirty="0"/>
          </a:p>
          <a:p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971600" y="862762"/>
            <a:ext cx="1145079" cy="1117547"/>
            <a:chOff x="2800152" y="792310"/>
            <a:chExt cx="1145079" cy="1117547"/>
          </a:xfrm>
        </p:grpSpPr>
        <p:grpSp>
          <p:nvGrpSpPr>
            <p:cNvPr id="57" name="Group 15"/>
            <p:cNvGrpSpPr>
              <a:grpSpLocks noChangeAspect="1"/>
            </p:cNvGrpSpPr>
            <p:nvPr/>
          </p:nvGrpSpPr>
          <p:grpSpPr bwMode="auto">
            <a:xfrm>
              <a:off x="2800152" y="886901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9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4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5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6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3191427" y="792310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3" name="Pfeil nach rechts 122"/>
          <p:cNvSpPr/>
          <p:nvPr/>
        </p:nvSpPr>
        <p:spPr>
          <a:xfrm flipH="1">
            <a:off x="2411134" y="2276872"/>
            <a:ext cx="4429118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„Abmeldedatensatz“ &lt;ANFRAGE_ABM</a:t>
            </a:r>
            <a:r>
              <a:rPr lang="de-AT" dirty="0" smtClean="0">
                <a:solidFill>
                  <a:schemeClr val="tx1"/>
                </a:solidFill>
              </a:rPr>
              <a:t>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0" name="Pfeil nach rechts 29"/>
          <p:cNvSpPr/>
          <p:nvPr/>
        </p:nvSpPr>
        <p:spPr>
          <a:xfrm>
            <a:off x="2374112" y="4412169"/>
            <a:ext cx="4404487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„Terminverschiebung“ &lt;TERMINVER_ABM&gt;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13" name="Abgerundetes Rechteck 112"/>
          <p:cNvSpPr/>
          <p:nvPr/>
        </p:nvSpPr>
        <p:spPr>
          <a:xfrm>
            <a:off x="107504" y="3189301"/>
            <a:ext cx="6146257" cy="2759979"/>
          </a:xfrm>
          <a:prstGeom prst="roundRect">
            <a:avLst>
              <a:gd name="adj" fmla="val 1375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&lt;TERMINVER_ABM&gt;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Meldung über Terminverschiebung:</a:t>
            </a:r>
          </a:p>
          <a:p>
            <a:endParaRPr lang="de-DE" sz="1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32" name="Tabel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596448"/>
              </p:ext>
            </p:extLst>
          </p:nvPr>
        </p:nvGraphicFramePr>
        <p:xfrm>
          <a:off x="465899" y="4200501"/>
          <a:ext cx="2665941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5941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Voraussichtliches Abmeldedatum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Tabel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243035"/>
              </p:ext>
            </p:extLst>
          </p:nvPr>
        </p:nvGraphicFramePr>
        <p:xfrm>
          <a:off x="3203848" y="4200873"/>
          <a:ext cx="2660476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047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Diagonaler Streifen 33"/>
          <p:cNvSpPr/>
          <p:nvPr/>
        </p:nvSpPr>
        <p:spPr>
          <a:xfrm rot="5400000">
            <a:off x="5576002" y="5419194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5" name="Diagonaler Streifen 34"/>
          <p:cNvSpPr/>
          <p:nvPr/>
        </p:nvSpPr>
        <p:spPr>
          <a:xfrm rot="5400000">
            <a:off x="5576002" y="511491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6" name="Diagonaler Streifen 35"/>
          <p:cNvSpPr/>
          <p:nvPr/>
        </p:nvSpPr>
        <p:spPr>
          <a:xfrm rot="5400000">
            <a:off x="5576002" y="4809779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7" name="Diagonaler Streifen 36"/>
          <p:cNvSpPr/>
          <p:nvPr/>
        </p:nvSpPr>
        <p:spPr>
          <a:xfrm rot="5400000">
            <a:off x="5576002" y="4506842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5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hteck 11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115" name="Gruppieren 114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116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7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122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ABM </a:t>
            </a:r>
            <a:r>
              <a:rPr lang="de-DE" sz="2000" dirty="0"/>
              <a:t>- </a:t>
            </a:r>
            <a:r>
              <a:rPr lang="de-DE" sz="2000" dirty="0" smtClean="0"/>
              <a:t>Abmeldung (6/7)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5" name="Flussdiagramm: Prozess 54"/>
          <p:cNvSpPr/>
          <p:nvPr/>
        </p:nvSpPr>
        <p:spPr>
          <a:xfrm>
            <a:off x="609915" y="2424039"/>
            <a:ext cx="1764196" cy="1005581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Prüfung</a:t>
            </a:r>
            <a:endParaRPr lang="de-AT" dirty="0"/>
          </a:p>
          <a:p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971600" y="862762"/>
            <a:ext cx="1145079" cy="1117547"/>
            <a:chOff x="2800152" y="792310"/>
            <a:chExt cx="1145079" cy="1117547"/>
          </a:xfrm>
        </p:grpSpPr>
        <p:grpSp>
          <p:nvGrpSpPr>
            <p:cNvPr id="57" name="Group 15"/>
            <p:cNvGrpSpPr>
              <a:grpSpLocks noChangeAspect="1"/>
            </p:cNvGrpSpPr>
            <p:nvPr/>
          </p:nvGrpSpPr>
          <p:grpSpPr bwMode="auto">
            <a:xfrm>
              <a:off x="2800152" y="886901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9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4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5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6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3191427" y="792310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3" name="Pfeil nach rechts 122"/>
          <p:cNvSpPr/>
          <p:nvPr/>
        </p:nvSpPr>
        <p:spPr>
          <a:xfrm flipH="1">
            <a:off x="2411134" y="2276872"/>
            <a:ext cx="4429118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„Abmeldedatensatz“ &lt;ANFRAGE_ABM</a:t>
            </a:r>
            <a:r>
              <a:rPr lang="de-AT" dirty="0" smtClean="0">
                <a:solidFill>
                  <a:schemeClr val="tx1"/>
                </a:solidFill>
              </a:rPr>
              <a:t>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0" name="Pfeil nach rechts 29"/>
          <p:cNvSpPr/>
          <p:nvPr/>
        </p:nvSpPr>
        <p:spPr>
          <a:xfrm>
            <a:off x="2374112" y="4988233"/>
            <a:ext cx="4404487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„Abmeldebestätigung“ &lt;FINALE_ABM&gt;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13" name="Abgerundetes Rechteck 112"/>
          <p:cNvSpPr/>
          <p:nvPr/>
        </p:nvSpPr>
        <p:spPr>
          <a:xfrm>
            <a:off x="107504" y="3191216"/>
            <a:ext cx="6146257" cy="2758063"/>
          </a:xfrm>
          <a:prstGeom prst="roundRect">
            <a:avLst>
              <a:gd name="adj" fmla="val 13754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&lt;FINALE_ABM&gt;</a:t>
            </a:r>
            <a:endParaRPr lang="de-AT" sz="2000" dirty="0">
              <a:solidFill>
                <a:schemeClr val="tx1"/>
              </a:solidFill>
            </a:endParaRPr>
          </a:p>
          <a:p>
            <a:r>
              <a:rPr lang="de-DE" sz="1400" b="1" smtClean="0">
                <a:solidFill>
                  <a:schemeClr val="tx1"/>
                </a:solidFill>
              </a:rPr>
              <a:t>Abmeldebestätigung:</a:t>
            </a:r>
            <a:endParaRPr lang="de-DE" sz="14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32" name="Tabel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68065"/>
              </p:ext>
            </p:extLst>
          </p:nvPr>
        </p:nvGraphicFramePr>
        <p:xfrm>
          <a:off x="465899" y="4200501"/>
          <a:ext cx="2665941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5941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Tatsächliches Abmeldedatum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Tabel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504161"/>
              </p:ext>
            </p:extLst>
          </p:nvPr>
        </p:nvGraphicFramePr>
        <p:xfrm>
          <a:off x="3203848" y="4200873"/>
          <a:ext cx="2660476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047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Diagonaler Streifen 33"/>
          <p:cNvSpPr/>
          <p:nvPr/>
        </p:nvSpPr>
        <p:spPr>
          <a:xfrm rot="5400000">
            <a:off x="5576002" y="5419194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5" name="Diagonaler Streifen 34"/>
          <p:cNvSpPr/>
          <p:nvPr/>
        </p:nvSpPr>
        <p:spPr>
          <a:xfrm rot="5400000">
            <a:off x="5576002" y="5114918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6" name="Diagonaler Streifen 35"/>
          <p:cNvSpPr/>
          <p:nvPr/>
        </p:nvSpPr>
        <p:spPr>
          <a:xfrm rot="5400000">
            <a:off x="5576002" y="4809779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37" name="Diagonaler Streifen 36"/>
          <p:cNvSpPr/>
          <p:nvPr/>
        </p:nvSpPr>
        <p:spPr>
          <a:xfrm rot="5400000">
            <a:off x="5576002" y="4506842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46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hteck 11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115" name="Gruppieren 114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116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7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122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ABM </a:t>
            </a:r>
            <a:r>
              <a:rPr lang="de-DE" sz="2000" dirty="0"/>
              <a:t>- </a:t>
            </a:r>
            <a:r>
              <a:rPr lang="de-DE" sz="2000" dirty="0" smtClean="0"/>
              <a:t>Abmeldung (7/7)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5" name="Flussdiagramm: Prozess 54"/>
          <p:cNvSpPr/>
          <p:nvPr/>
        </p:nvSpPr>
        <p:spPr>
          <a:xfrm>
            <a:off x="609915" y="2424039"/>
            <a:ext cx="1764196" cy="1005581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Prüfung</a:t>
            </a:r>
            <a:endParaRPr lang="de-AT" dirty="0"/>
          </a:p>
          <a:p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971600" y="862762"/>
            <a:ext cx="1145079" cy="1117547"/>
            <a:chOff x="2800152" y="792310"/>
            <a:chExt cx="1145079" cy="1117547"/>
          </a:xfrm>
        </p:grpSpPr>
        <p:grpSp>
          <p:nvGrpSpPr>
            <p:cNvPr id="57" name="Group 15"/>
            <p:cNvGrpSpPr>
              <a:grpSpLocks noChangeAspect="1"/>
            </p:cNvGrpSpPr>
            <p:nvPr/>
          </p:nvGrpSpPr>
          <p:grpSpPr bwMode="auto">
            <a:xfrm>
              <a:off x="2800152" y="886901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9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4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5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6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3191427" y="792310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3" name="Pfeil nach rechts 122"/>
          <p:cNvSpPr/>
          <p:nvPr/>
        </p:nvSpPr>
        <p:spPr>
          <a:xfrm flipH="1">
            <a:off x="2411134" y="2276872"/>
            <a:ext cx="4429118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„Abmeldedatensatz“ &lt;ANFRAGE_ABM</a:t>
            </a:r>
            <a:r>
              <a:rPr lang="de-AT" dirty="0" smtClean="0">
                <a:solidFill>
                  <a:schemeClr val="tx1"/>
                </a:solidFill>
              </a:rPr>
              <a:t>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0" name="Pfeil nach rechts 29"/>
          <p:cNvSpPr/>
          <p:nvPr/>
        </p:nvSpPr>
        <p:spPr>
          <a:xfrm>
            <a:off x="2374112" y="4988233"/>
            <a:ext cx="4404487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„Abmeldebestätigung“ &lt;FINALE_ABM&gt;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8" name="Flussdiagramm: Prozess 37"/>
          <p:cNvSpPr/>
          <p:nvPr/>
        </p:nvSpPr>
        <p:spPr>
          <a:xfrm>
            <a:off x="609915" y="4485442"/>
            <a:ext cx="1764196" cy="1005581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Abmeldung</a:t>
            </a:r>
            <a:endParaRPr lang="de-AT" dirty="0"/>
          </a:p>
          <a:p>
            <a:endParaRPr lang="de-DE" dirty="0"/>
          </a:p>
        </p:txBody>
      </p:sp>
      <p:sp>
        <p:nvSpPr>
          <p:cNvPr id="39" name="Flussdiagramm: Prozess 38"/>
          <p:cNvSpPr/>
          <p:nvPr/>
        </p:nvSpPr>
        <p:spPr>
          <a:xfrm>
            <a:off x="107505" y="5420281"/>
            <a:ext cx="2204328" cy="731276"/>
          </a:xfrm>
          <a:prstGeom prst="flowChart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Meldung an VGM</a:t>
            </a:r>
          </a:p>
          <a:p>
            <a:r>
              <a:rPr lang="de-DE" dirty="0" smtClean="0"/>
              <a:t>&lt;MLDG_VGM_ABM&gt;</a:t>
            </a:r>
            <a:endParaRPr lang="de-AT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732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hteck 11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115" name="Gruppieren 114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116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7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122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VZ </a:t>
            </a:r>
            <a:r>
              <a:rPr lang="de-DE" sz="2000" dirty="0" smtClean="0"/>
              <a:t>– Vertragsloser Zustand (1/2)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5" name="Flussdiagramm: Prozess 54"/>
          <p:cNvSpPr/>
          <p:nvPr/>
        </p:nvSpPr>
        <p:spPr>
          <a:xfrm>
            <a:off x="609915" y="2424039"/>
            <a:ext cx="1764196" cy="1005581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Prüfung</a:t>
            </a:r>
            <a:endParaRPr lang="de-AT" dirty="0"/>
          </a:p>
          <a:p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971600" y="862762"/>
            <a:ext cx="1145079" cy="1117547"/>
            <a:chOff x="2800152" y="792310"/>
            <a:chExt cx="1145079" cy="1117547"/>
          </a:xfrm>
        </p:grpSpPr>
        <p:grpSp>
          <p:nvGrpSpPr>
            <p:cNvPr id="57" name="Group 15"/>
            <p:cNvGrpSpPr>
              <a:grpSpLocks noChangeAspect="1"/>
            </p:cNvGrpSpPr>
            <p:nvPr/>
          </p:nvGrpSpPr>
          <p:grpSpPr bwMode="auto">
            <a:xfrm>
              <a:off x="2800152" y="886901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9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4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5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6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3191427" y="792310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2" name="Pfeil nach rechts 111"/>
          <p:cNvSpPr/>
          <p:nvPr/>
        </p:nvSpPr>
        <p:spPr>
          <a:xfrm>
            <a:off x="2382819" y="2933392"/>
            <a:ext cx="4395780" cy="673015"/>
          </a:xfrm>
          <a:prstGeom prst="rightArrow">
            <a:avLst/>
          </a:prstGeom>
          <a:gradFill flip="none" rotWithShape="1">
            <a:gsLst>
              <a:gs pos="0">
                <a:srgbClr val="ACABAC">
                  <a:tint val="66000"/>
                  <a:satMod val="160000"/>
                </a:srgbClr>
              </a:gs>
              <a:gs pos="50000">
                <a:srgbClr val="ACABAC">
                  <a:tint val="44500"/>
                  <a:satMod val="160000"/>
                </a:srgbClr>
              </a:gs>
              <a:gs pos="100000">
                <a:srgbClr val="ACABAC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„Fehlermeldung“ </a:t>
            </a:r>
            <a:r>
              <a:rPr lang="de-AT" dirty="0">
                <a:solidFill>
                  <a:schemeClr val="tx1"/>
                </a:solidFill>
              </a:rPr>
              <a:t>&lt;</a:t>
            </a:r>
            <a:r>
              <a:rPr lang="de-AT" dirty="0" smtClean="0">
                <a:solidFill>
                  <a:schemeClr val="tx1"/>
                </a:solidFill>
              </a:rPr>
              <a:t>FEHLER_VZ&gt;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23" name="Pfeil nach rechts 122"/>
          <p:cNvSpPr/>
          <p:nvPr/>
        </p:nvSpPr>
        <p:spPr>
          <a:xfrm flipH="1">
            <a:off x="2411134" y="2276872"/>
            <a:ext cx="4429118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„VZ-Datensatz</a:t>
            </a:r>
            <a:r>
              <a:rPr lang="de-AT" dirty="0">
                <a:solidFill>
                  <a:schemeClr val="tx1"/>
                </a:solidFill>
              </a:rPr>
              <a:t>“ &lt;</a:t>
            </a:r>
            <a:r>
              <a:rPr lang="de-AT" dirty="0" smtClean="0">
                <a:solidFill>
                  <a:schemeClr val="tx1"/>
                </a:solidFill>
              </a:rPr>
              <a:t>ANFRAGE_VZ&gt;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0" name="Pfeil nach rechts 29"/>
          <p:cNvSpPr/>
          <p:nvPr/>
        </p:nvSpPr>
        <p:spPr>
          <a:xfrm>
            <a:off x="2374112" y="5420281"/>
            <a:ext cx="4404487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„VZ-Bestätigung“ &lt;FINALE_VZ&gt;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2" name="Flussdiagramm: Prozess 31"/>
          <p:cNvSpPr/>
          <p:nvPr/>
        </p:nvSpPr>
        <p:spPr>
          <a:xfrm>
            <a:off x="609915" y="3918454"/>
            <a:ext cx="1764196" cy="2102834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Beendigung der Lieferanten-zuordnung</a:t>
            </a:r>
            <a:endParaRPr lang="de-AT" dirty="0"/>
          </a:p>
          <a:p>
            <a:endParaRPr lang="de-DE" dirty="0"/>
          </a:p>
        </p:txBody>
      </p:sp>
      <p:sp>
        <p:nvSpPr>
          <p:cNvPr id="33" name="Pfeil nach rechts 32"/>
          <p:cNvSpPr/>
          <p:nvPr/>
        </p:nvSpPr>
        <p:spPr>
          <a:xfrm>
            <a:off x="2374112" y="4844217"/>
            <a:ext cx="4404487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„Terminverschiebung“ &lt;TERMINVER_VZ&gt;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4" name="Pfeil nach rechts 33"/>
          <p:cNvSpPr/>
          <p:nvPr/>
        </p:nvSpPr>
        <p:spPr>
          <a:xfrm>
            <a:off x="2374112" y="3814548"/>
            <a:ext cx="4404487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„Erste VZ-Bestätigung“ &lt;ERSTE_VZ&gt;</a:t>
            </a:r>
            <a:endParaRPr lang="de-AT" dirty="0">
              <a:solidFill>
                <a:schemeClr val="tx1"/>
              </a:solidFill>
            </a:endParaRPr>
          </a:p>
        </p:txBody>
      </p:sp>
      <p:grpSp>
        <p:nvGrpSpPr>
          <p:cNvPr id="35" name="Gruppieren 34"/>
          <p:cNvGrpSpPr/>
          <p:nvPr/>
        </p:nvGrpSpPr>
        <p:grpSpPr>
          <a:xfrm>
            <a:off x="1701276" y="2043890"/>
            <a:ext cx="830806" cy="725584"/>
            <a:chOff x="8194517" y="2841875"/>
            <a:chExt cx="830806" cy="725584"/>
          </a:xfrm>
        </p:grpSpPr>
        <p:sp>
          <p:nvSpPr>
            <p:cNvPr id="36" name="Ellipse 35"/>
            <p:cNvSpPr/>
            <p:nvPr/>
          </p:nvSpPr>
          <p:spPr>
            <a:xfrm>
              <a:off x="8194517" y="2841875"/>
              <a:ext cx="725584" cy="725584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pic>
          <p:nvPicPr>
            <p:cNvPr id="37" name="Grafik 36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313" y="3068179"/>
              <a:ext cx="272977" cy="272977"/>
            </a:xfrm>
            <a:prstGeom prst="rect">
              <a:avLst/>
            </a:prstGeom>
          </p:spPr>
        </p:pic>
        <p:sp>
          <p:nvSpPr>
            <p:cNvPr id="38" name="Textfeld 37"/>
            <p:cNvSpPr txBox="1"/>
            <p:nvPr/>
          </p:nvSpPr>
          <p:spPr>
            <a:xfrm>
              <a:off x="8397945" y="3020001"/>
              <a:ext cx="6273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chemeClr val="bg1"/>
                  </a:solidFill>
                </a:rPr>
                <a:t>120h</a:t>
              </a:r>
              <a:endParaRPr lang="de-AT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Gefaltete Ecke 1"/>
          <p:cNvSpPr/>
          <p:nvPr/>
        </p:nvSpPr>
        <p:spPr>
          <a:xfrm rot="21062450">
            <a:off x="3529366" y="967112"/>
            <a:ext cx="1902626" cy="1064857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Analog zu ABM!</a:t>
            </a:r>
            <a:endParaRPr lang="de-AT" dirty="0"/>
          </a:p>
        </p:txBody>
      </p:sp>
      <p:sp>
        <p:nvSpPr>
          <p:cNvPr id="40" name="Pfeil nach rechts 39"/>
          <p:cNvSpPr/>
          <p:nvPr/>
        </p:nvSpPr>
        <p:spPr>
          <a:xfrm flipH="1">
            <a:off x="2411760" y="4340161"/>
            <a:ext cx="4429118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„Lieferantenzuordnung“ &lt;LIEF_ZUORD_VZ&gt;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41" name="Flussdiagramm: Prozess 40"/>
          <p:cNvSpPr/>
          <p:nvPr/>
        </p:nvSpPr>
        <p:spPr>
          <a:xfrm>
            <a:off x="240217" y="5420281"/>
            <a:ext cx="2071615" cy="731276"/>
          </a:xfrm>
          <a:prstGeom prst="flowChartProcess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Meldung an VGM</a:t>
            </a:r>
          </a:p>
          <a:p>
            <a:r>
              <a:rPr lang="de-DE" dirty="0" smtClean="0"/>
              <a:t>&lt;MLDG_VGM_VZ&gt;</a:t>
            </a:r>
            <a:endParaRPr lang="de-AT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270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hteck 11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115" name="Gruppieren 114"/>
          <p:cNvGrpSpPr/>
          <p:nvPr/>
        </p:nvGrpSpPr>
        <p:grpSpPr>
          <a:xfrm>
            <a:off x="7621348" y="706501"/>
            <a:ext cx="983099" cy="1138323"/>
            <a:chOff x="7874000" y="1117600"/>
            <a:chExt cx="392113" cy="454025"/>
          </a:xfr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rgbClr val="FFC000">
                <a:alpha val="20000"/>
              </a:srgbClr>
            </a:glow>
            <a:outerShdw blurRad="76200" dir="18900000" sy="23000" kx="-1200000" algn="bl" rotWithShape="0">
              <a:prstClr val="black">
                <a:alpha val="53000"/>
              </a:prstClr>
            </a:outerShdw>
          </a:effectLst>
        </p:grpSpPr>
        <p:sp>
          <p:nvSpPr>
            <p:cNvPr id="116" name="Rectangle 14"/>
            <p:cNvSpPr>
              <a:spLocks noChangeArrowheads="1"/>
            </p:cNvSpPr>
            <p:nvPr/>
          </p:nvSpPr>
          <p:spPr bwMode="auto">
            <a:xfrm>
              <a:off x="8059738" y="1481138"/>
              <a:ext cx="206375" cy="87313"/>
            </a:xfrm>
            <a:prstGeom prst="rect">
              <a:avLst/>
            </a:prstGeom>
            <a:grpFill/>
            <a:ln w="1905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7" name="Freeform 15"/>
            <p:cNvSpPr>
              <a:spLocks/>
            </p:cNvSpPr>
            <p:nvPr/>
          </p:nvSpPr>
          <p:spPr bwMode="auto">
            <a:xfrm>
              <a:off x="8059738" y="1422400"/>
              <a:ext cx="206375" cy="49213"/>
            </a:xfrm>
            <a:custGeom>
              <a:avLst/>
              <a:gdLst>
                <a:gd name="T0" fmla="*/ 0 w 423"/>
                <a:gd name="T1" fmla="*/ 0 h 103"/>
                <a:gd name="T2" fmla="*/ 135 w 423"/>
                <a:gd name="T3" fmla="*/ 61 h 103"/>
                <a:gd name="T4" fmla="*/ 135 w 423"/>
                <a:gd name="T5" fmla="*/ 0 h 103"/>
                <a:gd name="T6" fmla="*/ 280 w 423"/>
                <a:gd name="T7" fmla="*/ 61 h 103"/>
                <a:gd name="T8" fmla="*/ 278 w 423"/>
                <a:gd name="T9" fmla="*/ 0 h 103"/>
                <a:gd name="T10" fmla="*/ 423 w 423"/>
                <a:gd name="T11" fmla="*/ 61 h 103"/>
                <a:gd name="T12" fmla="*/ 423 w 423"/>
                <a:gd name="T13" fmla="*/ 103 h 103"/>
                <a:gd name="T14" fmla="*/ 0 w 423"/>
                <a:gd name="T15" fmla="*/ 103 h 103"/>
                <a:gd name="T16" fmla="*/ 0 w 423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3">
                  <a:moveTo>
                    <a:pt x="0" y="0"/>
                  </a:moveTo>
                  <a:lnTo>
                    <a:pt x="135" y="61"/>
                  </a:lnTo>
                  <a:lnTo>
                    <a:pt x="135" y="0"/>
                  </a:lnTo>
                  <a:lnTo>
                    <a:pt x="280" y="61"/>
                  </a:lnTo>
                  <a:lnTo>
                    <a:pt x="278" y="0"/>
                  </a:lnTo>
                  <a:lnTo>
                    <a:pt x="423" y="61"/>
                  </a:lnTo>
                  <a:lnTo>
                    <a:pt x="423" y="103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8" name="Rectangle 16"/>
            <p:cNvSpPr>
              <a:spLocks noChangeArrowheads="1"/>
            </p:cNvSpPr>
            <p:nvPr/>
          </p:nvSpPr>
          <p:spPr bwMode="auto">
            <a:xfrm>
              <a:off x="7899400" y="1343025"/>
              <a:ext cx="112713" cy="11113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19" name="Freeform 17"/>
            <p:cNvSpPr>
              <a:spLocks/>
            </p:cNvSpPr>
            <p:nvPr/>
          </p:nvSpPr>
          <p:spPr bwMode="auto">
            <a:xfrm>
              <a:off x="7888288" y="1362075"/>
              <a:ext cx="134938" cy="188913"/>
            </a:xfrm>
            <a:custGeom>
              <a:avLst/>
              <a:gdLst>
                <a:gd name="T0" fmla="*/ 42 w 276"/>
                <a:gd name="T1" fmla="*/ 0 h 386"/>
                <a:gd name="T2" fmla="*/ 234 w 276"/>
                <a:gd name="T3" fmla="*/ 0 h 386"/>
                <a:gd name="T4" fmla="*/ 276 w 276"/>
                <a:gd name="T5" fmla="*/ 386 h 386"/>
                <a:gd name="T6" fmla="*/ 0 w 276"/>
                <a:gd name="T7" fmla="*/ 385 h 386"/>
                <a:gd name="T8" fmla="*/ 42 w 276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386">
                  <a:moveTo>
                    <a:pt x="42" y="0"/>
                  </a:moveTo>
                  <a:lnTo>
                    <a:pt x="234" y="0"/>
                  </a:lnTo>
                  <a:lnTo>
                    <a:pt x="276" y="386"/>
                  </a:lnTo>
                  <a:lnTo>
                    <a:pt x="0" y="385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0" name="Rectangle 18"/>
            <p:cNvSpPr>
              <a:spLocks noChangeArrowheads="1"/>
            </p:cNvSpPr>
            <p:nvPr/>
          </p:nvSpPr>
          <p:spPr bwMode="auto">
            <a:xfrm>
              <a:off x="7874000" y="1558925"/>
              <a:ext cx="165100" cy="12700"/>
            </a:xfrm>
            <a:prstGeom prst="rect">
              <a:avLst/>
            </a:prstGeom>
            <a:grpFill/>
            <a:ln w="1905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21" name="Freeform 19"/>
            <p:cNvSpPr>
              <a:spLocks/>
            </p:cNvSpPr>
            <p:nvPr/>
          </p:nvSpPr>
          <p:spPr bwMode="auto">
            <a:xfrm>
              <a:off x="7874000" y="1117600"/>
              <a:ext cx="168275" cy="215900"/>
            </a:xfrm>
            <a:custGeom>
              <a:avLst/>
              <a:gdLst>
                <a:gd name="T0" fmla="*/ 166 w 343"/>
                <a:gd name="T1" fmla="*/ 0 h 443"/>
                <a:gd name="T2" fmla="*/ 84 w 343"/>
                <a:gd name="T3" fmla="*/ 76 h 443"/>
                <a:gd name="T4" fmla="*/ 84 w 343"/>
                <a:gd name="T5" fmla="*/ 83 h 443"/>
                <a:gd name="T6" fmla="*/ 84 w 343"/>
                <a:gd name="T7" fmla="*/ 83 h 443"/>
                <a:gd name="T8" fmla="*/ 0 w 343"/>
                <a:gd name="T9" fmla="*/ 152 h 443"/>
                <a:gd name="T10" fmla="*/ 54 w 343"/>
                <a:gd name="T11" fmla="*/ 216 h 443"/>
                <a:gd name="T12" fmla="*/ 36 w 343"/>
                <a:gd name="T13" fmla="*/ 263 h 443"/>
                <a:gd name="T14" fmla="*/ 81 w 343"/>
                <a:gd name="T15" fmla="*/ 322 h 443"/>
                <a:gd name="T16" fmla="*/ 79 w 343"/>
                <a:gd name="T17" fmla="*/ 350 h 443"/>
                <a:gd name="T18" fmla="*/ 110 w 343"/>
                <a:gd name="T19" fmla="*/ 443 h 443"/>
                <a:gd name="T20" fmla="*/ 230 w 343"/>
                <a:gd name="T21" fmla="*/ 443 h 443"/>
                <a:gd name="T22" fmla="*/ 261 w 343"/>
                <a:gd name="T23" fmla="*/ 350 h 443"/>
                <a:gd name="T24" fmla="*/ 258 w 343"/>
                <a:gd name="T25" fmla="*/ 319 h 443"/>
                <a:gd name="T26" fmla="*/ 301 w 343"/>
                <a:gd name="T27" fmla="*/ 246 h 443"/>
                <a:gd name="T28" fmla="*/ 279 w 343"/>
                <a:gd name="T29" fmla="*/ 189 h 443"/>
                <a:gd name="T30" fmla="*/ 343 w 343"/>
                <a:gd name="T31" fmla="*/ 123 h 443"/>
                <a:gd name="T32" fmla="*/ 255 w 343"/>
                <a:gd name="T33" fmla="*/ 53 h 443"/>
                <a:gd name="T34" fmla="*/ 245 w 343"/>
                <a:gd name="T35" fmla="*/ 54 h 443"/>
                <a:gd name="T36" fmla="*/ 166 w 343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" h="443">
                  <a:moveTo>
                    <a:pt x="166" y="0"/>
                  </a:moveTo>
                  <a:cubicBezTo>
                    <a:pt x="121" y="0"/>
                    <a:pt x="84" y="34"/>
                    <a:pt x="84" y="76"/>
                  </a:cubicBezTo>
                  <a:cubicBezTo>
                    <a:pt x="84" y="79"/>
                    <a:pt x="84" y="81"/>
                    <a:pt x="84" y="83"/>
                  </a:cubicBezTo>
                  <a:lnTo>
                    <a:pt x="84" y="83"/>
                  </a:lnTo>
                  <a:cubicBezTo>
                    <a:pt x="38" y="83"/>
                    <a:pt x="0" y="114"/>
                    <a:pt x="0" y="152"/>
                  </a:cubicBezTo>
                  <a:cubicBezTo>
                    <a:pt x="0" y="180"/>
                    <a:pt x="22" y="206"/>
                    <a:pt x="54" y="216"/>
                  </a:cubicBezTo>
                  <a:cubicBezTo>
                    <a:pt x="43" y="227"/>
                    <a:pt x="36" y="244"/>
                    <a:pt x="36" y="263"/>
                  </a:cubicBezTo>
                  <a:cubicBezTo>
                    <a:pt x="36" y="296"/>
                    <a:pt x="56" y="322"/>
                    <a:pt x="81" y="322"/>
                  </a:cubicBezTo>
                  <a:cubicBezTo>
                    <a:pt x="80" y="331"/>
                    <a:pt x="79" y="340"/>
                    <a:pt x="79" y="350"/>
                  </a:cubicBezTo>
                  <a:cubicBezTo>
                    <a:pt x="79" y="387"/>
                    <a:pt x="91" y="420"/>
                    <a:pt x="110" y="443"/>
                  </a:cubicBezTo>
                  <a:lnTo>
                    <a:pt x="230" y="443"/>
                  </a:lnTo>
                  <a:cubicBezTo>
                    <a:pt x="249" y="420"/>
                    <a:pt x="261" y="387"/>
                    <a:pt x="261" y="350"/>
                  </a:cubicBezTo>
                  <a:cubicBezTo>
                    <a:pt x="261" y="339"/>
                    <a:pt x="260" y="329"/>
                    <a:pt x="258" y="319"/>
                  </a:cubicBezTo>
                  <a:cubicBezTo>
                    <a:pt x="284" y="307"/>
                    <a:pt x="301" y="279"/>
                    <a:pt x="301" y="246"/>
                  </a:cubicBezTo>
                  <a:cubicBezTo>
                    <a:pt x="301" y="224"/>
                    <a:pt x="293" y="204"/>
                    <a:pt x="279" y="189"/>
                  </a:cubicBezTo>
                  <a:cubicBezTo>
                    <a:pt x="317" y="180"/>
                    <a:pt x="343" y="153"/>
                    <a:pt x="343" y="123"/>
                  </a:cubicBezTo>
                  <a:cubicBezTo>
                    <a:pt x="343" y="84"/>
                    <a:pt x="304" y="53"/>
                    <a:pt x="255" y="53"/>
                  </a:cubicBezTo>
                  <a:cubicBezTo>
                    <a:pt x="252" y="54"/>
                    <a:pt x="249" y="54"/>
                    <a:pt x="245" y="54"/>
                  </a:cubicBezTo>
                  <a:cubicBezTo>
                    <a:pt x="235" y="22"/>
                    <a:pt x="203" y="0"/>
                    <a:pt x="166" y="0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122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LA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VZ </a:t>
            </a:r>
            <a:r>
              <a:rPr lang="de-DE" sz="2000" dirty="0" smtClean="0"/>
              <a:t>– Vertragsloser Zustand (2/2)</a:t>
            </a:r>
            <a:endParaRPr lang="de-AT" sz="12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5" name="Flussdiagramm: Prozess 54"/>
          <p:cNvSpPr/>
          <p:nvPr/>
        </p:nvSpPr>
        <p:spPr>
          <a:xfrm>
            <a:off x="609915" y="2424039"/>
            <a:ext cx="1764196" cy="1005581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Initiierung durch NB</a:t>
            </a:r>
            <a:endParaRPr lang="de-AT" dirty="0"/>
          </a:p>
          <a:p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971600" y="862762"/>
            <a:ext cx="1145079" cy="1117547"/>
            <a:chOff x="2800152" y="792310"/>
            <a:chExt cx="1145079" cy="1117547"/>
          </a:xfrm>
        </p:grpSpPr>
        <p:grpSp>
          <p:nvGrpSpPr>
            <p:cNvPr id="57" name="Group 15"/>
            <p:cNvGrpSpPr>
              <a:grpSpLocks noChangeAspect="1"/>
            </p:cNvGrpSpPr>
            <p:nvPr/>
          </p:nvGrpSpPr>
          <p:grpSpPr bwMode="auto">
            <a:xfrm>
              <a:off x="2800152" y="886901"/>
              <a:ext cx="691728" cy="800234"/>
              <a:chOff x="2294" y="1182"/>
              <a:chExt cx="204" cy="236"/>
            </a:xfrm>
            <a:noFill/>
            <a:effectLst>
              <a:glow rad="63500">
                <a:schemeClr val="accent1">
                  <a:lumMod val="75000"/>
                  <a:alpha val="20000"/>
                </a:schemeClr>
              </a:glow>
              <a:outerShdw blurRad="76200" dir="18900000" sy="23000" kx="-1200000" algn="bl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2294" y="1182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59" name="Freeform 17"/>
              <p:cNvSpPr>
                <a:spLocks/>
              </p:cNvSpPr>
              <p:nvPr/>
            </p:nvSpPr>
            <p:spPr bwMode="auto">
              <a:xfrm>
                <a:off x="2315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2476" y="1241"/>
                <a:ext cx="0" cy="24"/>
              </a:xfrm>
              <a:custGeom>
                <a:avLst/>
                <a:gdLst>
                  <a:gd name="T0" fmla="*/ 0 h 78"/>
                  <a:gd name="T1" fmla="*/ 78 h 78"/>
                  <a:gd name="T2" fmla="*/ 0 h 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8">
                    <a:moveTo>
                      <a:pt x="0" y="0"/>
                    </a:moveTo>
                    <a:lnTo>
                      <a:pt x="0" y="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3" name="Freeform 19"/>
              <p:cNvSpPr>
                <a:spLocks/>
              </p:cNvSpPr>
              <p:nvPr/>
            </p:nvSpPr>
            <p:spPr bwMode="auto">
              <a:xfrm>
                <a:off x="2294" y="1254"/>
                <a:ext cx="204" cy="59"/>
              </a:xfrm>
              <a:custGeom>
                <a:avLst/>
                <a:gdLst>
                  <a:gd name="T0" fmla="*/ 663 w 663"/>
                  <a:gd name="T1" fmla="*/ 192 h 192"/>
                  <a:gd name="T2" fmla="*/ 0 w 663"/>
                  <a:gd name="T3" fmla="*/ 192 h 192"/>
                  <a:gd name="T4" fmla="*/ 330 w 663"/>
                  <a:gd name="T5" fmla="*/ 0 h 192"/>
                  <a:gd name="T6" fmla="*/ 330 w 663"/>
                  <a:gd name="T7" fmla="*/ 0 h 192"/>
                  <a:gd name="T8" fmla="*/ 663 w 663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3" h="192">
                    <a:moveTo>
                      <a:pt x="663" y="192"/>
                    </a:moveTo>
                    <a:lnTo>
                      <a:pt x="0" y="192"/>
                    </a:lnTo>
                    <a:lnTo>
                      <a:pt x="330" y="0"/>
                    </a:lnTo>
                    <a:lnTo>
                      <a:pt x="330" y="0"/>
                    </a:lnTo>
                    <a:lnTo>
                      <a:pt x="663" y="192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4" name="Freeform 20"/>
              <p:cNvSpPr>
                <a:spLocks/>
              </p:cNvSpPr>
              <p:nvPr/>
            </p:nvSpPr>
            <p:spPr bwMode="auto">
              <a:xfrm>
                <a:off x="2315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5" name="Freeform 21"/>
              <p:cNvSpPr>
                <a:spLocks/>
              </p:cNvSpPr>
              <p:nvPr/>
            </p:nvSpPr>
            <p:spPr bwMode="auto">
              <a:xfrm>
                <a:off x="2476" y="1313"/>
                <a:ext cx="0" cy="24"/>
              </a:xfrm>
              <a:custGeom>
                <a:avLst/>
                <a:gdLst>
                  <a:gd name="T0" fmla="*/ 0 h 77"/>
                  <a:gd name="T1" fmla="*/ 77 h 77"/>
                  <a:gd name="T2" fmla="*/ 0 h 7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7">
                    <a:moveTo>
                      <a:pt x="0" y="0"/>
                    </a:move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6" name="Freeform 22"/>
              <p:cNvSpPr>
                <a:spLocks/>
              </p:cNvSpPr>
              <p:nvPr/>
            </p:nvSpPr>
            <p:spPr bwMode="auto">
              <a:xfrm>
                <a:off x="2330" y="1194"/>
                <a:ext cx="66" cy="224"/>
              </a:xfrm>
              <a:custGeom>
                <a:avLst/>
                <a:gdLst>
                  <a:gd name="T0" fmla="*/ 145 w 212"/>
                  <a:gd name="T1" fmla="*/ 0 h 729"/>
                  <a:gd name="T2" fmla="*/ 145 w 212"/>
                  <a:gd name="T3" fmla="*/ 443 h 729"/>
                  <a:gd name="T4" fmla="*/ 0 w 212"/>
                  <a:gd name="T5" fmla="*/ 729 h 729"/>
                  <a:gd name="T6" fmla="*/ 212 w 212"/>
                  <a:gd name="T7" fmla="*/ 520 h 729"/>
                  <a:gd name="T8" fmla="*/ 145 w 212"/>
                  <a:gd name="T9" fmla="*/ 443 h 729"/>
                  <a:gd name="T10" fmla="*/ 145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145" y="0"/>
                    </a:moveTo>
                    <a:lnTo>
                      <a:pt x="145" y="443"/>
                    </a:lnTo>
                    <a:lnTo>
                      <a:pt x="0" y="729"/>
                    </a:lnTo>
                    <a:lnTo>
                      <a:pt x="212" y="520"/>
                    </a:lnTo>
                    <a:lnTo>
                      <a:pt x="145" y="443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  <p:sp>
            <p:nvSpPr>
              <p:cNvPr id="68" name="Freeform 23"/>
              <p:cNvSpPr>
                <a:spLocks/>
              </p:cNvSpPr>
              <p:nvPr/>
            </p:nvSpPr>
            <p:spPr bwMode="auto">
              <a:xfrm>
                <a:off x="2396" y="1194"/>
                <a:ext cx="65" cy="224"/>
              </a:xfrm>
              <a:custGeom>
                <a:avLst/>
                <a:gdLst>
                  <a:gd name="T0" fmla="*/ 66 w 212"/>
                  <a:gd name="T1" fmla="*/ 0 h 729"/>
                  <a:gd name="T2" fmla="*/ 66 w 212"/>
                  <a:gd name="T3" fmla="*/ 443 h 729"/>
                  <a:gd name="T4" fmla="*/ 212 w 212"/>
                  <a:gd name="T5" fmla="*/ 729 h 729"/>
                  <a:gd name="T6" fmla="*/ 0 w 212"/>
                  <a:gd name="T7" fmla="*/ 520 h 729"/>
                  <a:gd name="T8" fmla="*/ 66 w 212"/>
                  <a:gd name="T9" fmla="*/ 443 h 729"/>
                  <a:gd name="T10" fmla="*/ 66 w 212"/>
                  <a:gd name="T11" fmla="*/ 0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729">
                    <a:moveTo>
                      <a:pt x="66" y="0"/>
                    </a:moveTo>
                    <a:lnTo>
                      <a:pt x="66" y="443"/>
                    </a:lnTo>
                    <a:lnTo>
                      <a:pt x="212" y="729"/>
                    </a:lnTo>
                    <a:lnTo>
                      <a:pt x="0" y="520"/>
                    </a:lnTo>
                    <a:lnTo>
                      <a:pt x="66" y="443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19050" cap="flat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AT"/>
              </a:p>
            </p:txBody>
          </p:sp>
        </p:grp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3191427" y="792310"/>
              <a:ext cx="753804" cy="1117547"/>
            </a:xfrm>
            <a:custGeom>
              <a:avLst/>
              <a:gdLst/>
              <a:ahLst/>
              <a:cxnLst>
                <a:cxn ang="0">
                  <a:pos x="414" y="0"/>
                </a:cxn>
                <a:cxn ang="0">
                  <a:pos x="163" y="251"/>
                </a:cxn>
                <a:cxn ang="0">
                  <a:pos x="304" y="476"/>
                </a:cxn>
                <a:cxn ang="0">
                  <a:pos x="0" y="1060"/>
                </a:cxn>
                <a:cxn ang="0">
                  <a:pos x="5" y="1148"/>
                </a:cxn>
                <a:cxn ang="0">
                  <a:pos x="414" y="1215"/>
                </a:cxn>
                <a:cxn ang="0">
                  <a:pos x="823" y="1148"/>
                </a:cxn>
                <a:cxn ang="0">
                  <a:pos x="828" y="1060"/>
                </a:cxn>
                <a:cxn ang="0">
                  <a:pos x="524" y="476"/>
                </a:cxn>
                <a:cxn ang="0">
                  <a:pos x="665" y="251"/>
                </a:cxn>
                <a:cxn ang="0">
                  <a:pos x="414" y="0"/>
                </a:cxn>
              </a:cxnLst>
              <a:rect l="0" t="0" r="r" b="b"/>
              <a:pathLst>
                <a:path w="828" h="1215">
                  <a:moveTo>
                    <a:pt x="414" y="0"/>
                  </a:moveTo>
                  <a:cubicBezTo>
                    <a:pt x="275" y="0"/>
                    <a:pt x="163" y="113"/>
                    <a:pt x="163" y="251"/>
                  </a:cubicBezTo>
                  <a:cubicBezTo>
                    <a:pt x="163" y="351"/>
                    <a:pt x="220" y="435"/>
                    <a:pt x="304" y="476"/>
                  </a:cubicBezTo>
                  <a:cubicBezTo>
                    <a:pt x="129" y="547"/>
                    <a:pt x="0" y="781"/>
                    <a:pt x="0" y="1060"/>
                  </a:cubicBezTo>
                  <a:cubicBezTo>
                    <a:pt x="0" y="1090"/>
                    <a:pt x="2" y="1120"/>
                    <a:pt x="5" y="1148"/>
                  </a:cubicBezTo>
                  <a:cubicBezTo>
                    <a:pt x="120" y="1191"/>
                    <a:pt x="261" y="1215"/>
                    <a:pt x="414" y="1215"/>
                  </a:cubicBezTo>
                  <a:cubicBezTo>
                    <a:pt x="567" y="1215"/>
                    <a:pt x="708" y="1191"/>
                    <a:pt x="823" y="1148"/>
                  </a:cubicBezTo>
                  <a:cubicBezTo>
                    <a:pt x="826" y="1120"/>
                    <a:pt x="828" y="1090"/>
                    <a:pt x="828" y="1060"/>
                  </a:cubicBezTo>
                  <a:cubicBezTo>
                    <a:pt x="828" y="781"/>
                    <a:pt x="699" y="547"/>
                    <a:pt x="524" y="476"/>
                  </a:cubicBezTo>
                  <a:cubicBezTo>
                    <a:pt x="608" y="435"/>
                    <a:pt x="665" y="351"/>
                    <a:pt x="665" y="251"/>
                  </a:cubicBezTo>
                  <a:cubicBezTo>
                    <a:pt x="665" y="113"/>
                    <a:pt x="553" y="0"/>
                    <a:pt x="4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de-AT" sz="2400" b="1" dirty="0" smtClean="0">
                  <a:solidFill>
                    <a:schemeClr val="bg1"/>
                  </a:solidFill>
                </a:rPr>
                <a:t>NB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Pfeil nach rechts 29"/>
          <p:cNvSpPr/>
          <p:nvPr/>
        </p:nvSpPr>
        <p:spPr>
          <a:xfrm>
            <a:off x="2374112" y="5420281"/>
            <a:ext cx="4404487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„VZ-Bestätigung“ &lt;FINALE_VZ&gt;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2" name="Flussdiagramm: Prozess 31"/>
          <p:cNvSpPr/>
          <p:nvPr/>
        </p:nvSpPr>
        <p:spPr>
          <a:xfrm>
            <a:off x="609915" y="3918454"/>
            <a:ext cx="1764196" cy="2102834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Beendigung der Lieferanten-zuordnung</a:t>
            </a:r>
            <a:endParaRPr lang="de-AT" dirty="0"/>
          </a:p>
          <a:p>
            <a:endParaRPr lang="de-DE" dirty="0"/>
          </a:p>
        </p:txBody>
      </p:sp>
      <p:sp>
        <p:nvSpPr>
          <p:cNvPr id="33" name="Pfeil nach rechts 32"/>
          <p:cNvSpPr/>
          <p:nvPr/>
        </p:nvSpPr>
        <p:spPr>
          <a:xfrm>
            <a:off x="2374112" y="4844217"/>
            <a:ext cx="4404487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„Terminverschiebung“ &lt;TERMINVER_VZ&gt;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4" name="Pfeil nach rechts 33"/>
          <p:cNvSpPr/>
          <p:nvPr/>
        </p:nvSpPr>
        <p:spPr>
          <a:xfrm>
            <a:off x="2374112" y="3814548"/>
            <a:ext cx="4404487" cy="67301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„Erste VZ-Bestätigung“ &lt;ERSTE_VZ&gt;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4" name="Pfeil nach unten 3"/>
          <p:cNvSpPr/>
          <p:nvPr/>
        </p:nvSpPr>
        <p:spPr>
          <a:xfrm>
            <a:off x="1268901" y="3465451"/>
            <a:ext cx="446224" cy="3849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9" name="Pfeil nach rechts 38"/>
          <p:cNvSpPr/>
          <p:nvPr/>
        </p:nvSpPr>
        <p:spPr>
          <a:xfrm flipH="1">
            <a:off x="2411760" y="4340161"/>
            <a:ext cx="4429118" cy="673015"/>
          </a:xfrm>
          <a:prstGeom prst="rightArrow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„Lieferantenzuordnung“ &lt;LIEF_ZUORD_VZ&gt;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40" name="Flussdiagramm: Prozess 39"/>
          <p:cNvSpPr/>
          <p:nvPr/>
        </p:nvSpPr>
        <p:spPr>
          <a:xfrm>
            <a:off x="240217" y="5420281"/>
            <a:ext cx="2071615" cy="731276"/>
          </a:xfrm>
          <a:prstGeom prst="flowChartProcess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smtClean="0"/>
              <a:t>Meldung an VGM</a:t>
            </a:r>
          </a:p>
          <a:p>
            <a:r>
              <a:rPr lang="de-DE" dirty="0" smtClean="0"/>
              <a:t>&lt;MLDG_VGM_VZ&gt;</a:t>
            </a:r>
            <a:endParaRPr lang="de-AT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77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7164287" y="1724399"/>
            <a:ext cx="197942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8" name="Rechteck 87"/>
          <p:cNvSpPr/>
          <p:nvPr/>
        </p:nvSpPr>
        <p:spPr>
          <a:xfrm>
            <a:off x="-1" y="1724400"/>
            <a:ext cx="1980000" cy="4557427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Rechteck 56"/>
          <p:cNvSpPr/>
          <p:nvPr/>
        </p:nvSpPr>
        <p:spPr>
          <a:xfrm>
            <a:off x="3600112" y="1724399"/>
            <a:ext cx="1980000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0" name="Freeform 11"/>
          <p:cNvSpPr>
            <a:spLocks/>
          </p:cNvSpPr>
          <p:nvPr/>
        </p:nvSpPr>
        <p:spPr bwMode="auto">
          <a:xfrm>
            <a:off x="635085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LN/LA/NB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STO</a:t>
            </a:r>
            <a:r>
              <a:rPr lang="de-AT" sz="2800" dirty="0" smtClean="0"/>
              <a:t> </a:t>
            </a:r>
            <a:r>
              <a:rPr lang="de-AT" sz="2000" dirty="0"/>
              <a:t>– </a:t>
            </a:r>
            <a:r>
              <a:rPr lang="de-AT" sz="2000" dirty="0" smtClean="0"/>
              <a:t>Stornierung (1/3)</a:t>
            </a:r>
            <a:endParaRPr lang="de-AT" sz="20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3" name="Pfeil nach rechts 52"/>
          <p:cNvSpPr/>
          <p:nvPr/>
        </p:nvSpPr>
        <p:spPr>
          <a:xfrm>
            <a:off x="1619672" y="1916832"/>
            <a:ext cx="2117144" cy="673015"/>
          </a:xfrm>
          <a:prstGeom prst="rightArrow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&lt;ANFRAGE_STO&gt;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71" name="Abgerundetes Rechteck 70"/>
          <p:cNvSpPr/>
          <p:nvPr/>
        </p:nvSpPr>
        <p:spPr>
          <a:xfrm>
            <a:off x="29249" y="2011576"/>
            <a:ext cx="3298519" cy="2167213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dirty="0" smtClean="0">
                <a:solidFill>
                  <a:schemeClr val="tx1"/>
                </a:solidFill>
              </a:rPr>
              <a:t>&lt;ANFRAGE_STO&gt;</a:t>
            </a:r>
            <a:endParaRPr lang="de-AT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Stornierungsdatensatz:</a:t>
            </a:r>
          </a:p>
          <a:p>
            <a:endParaRPr lang="de-DE" sz="1400" b="1" dirty="0">
              <a:solidFill>
                <a:schemeClr val="tx1"/>
              </a:solidFill>
            </a:endParaRPr>
          </a:p>
          <a:p>
            <a:r>
              <a:rPr lang="de-DE" sz="1400" dirty="0">
                <a:solidFill>
                  <a:schemeClr val="tx1"/>
                </a:solidFill>
              </a:rPr>
              <a:t>„Storno aufgrund </a:t>
            </a:r>
            <a:r>
              <a:rPr lang="de-DE" sz="1400" dirty="0" smtClean="0">
                <a:solidFill>
                  <a:schemeClr val="tx1"/>
                </a:solidFill>
              </a:rPr>
              <a:t>Wechsel“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„Storno aufgrund </a:t>
            </a:r>
            <a:r>
              <a:rPr lang="de-DE" sz="1400" dirty="0" smtClean="0">
                <a:solidFill>
                  <a:schemeClr val="tx1"/>
                </a:solidFill>
              </a:rPr>
              <a:t>Abmeldung“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„Storno aufgrund </a:t>
            </a:r>
            <a:r>
              <a:rPr lang="de-DE" sz="1400" dirty="0" smtClean="0">
                <a:solidFill>
                  <a:schemeClr val="tx1"/>
                </a:solidFill>
              </a:rPr>
              <a:t>VZ“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„Storno aufgrund </a:t>
            </a:r>
            <a:r>
              <a:rPr lang="de-DE" sz="1400" dirty="0" smtClean="0">
                <a:solidFill>
                  <a:schemeClr val="tx1"/>
                </a:solidFill>
              </a:rPr>
              <a:t>Anmeldung“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„Storno aus anderem </a:t>
            </a:r>
            <a:r>
              <a:rPr lang="de-DE" sz="1400" dirty="0" smtClean="0">
                <a:solidFill>
                  <a:schemeClr val="tx1"/>
                </a:solidFill>
              </a:rPr>
              <a:t>Grund“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„Storno wegen </a:t>
            </a:r>
            <a:r>
              <a:rPr lang="de-DE" sz="1400" dirty="0" smtClean="0">
                <a:solidFill>
                  <a:schemeClr val="tx1"/>
                </a:solidFill>
              </a:rPr>
              <a:t>Formatwechsel“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72" name="Freeform 11"/>
          <p:cNvSpPr>
            <a:spLocks/>
          </p:cNvSpPr>
          <p:nvPr/>
        </p:nvSpPr>
        <p:spPr bwMode="auto">
          <a:xfrm>
            <a:off x="7604969" y="865977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LA/</a:t>
            </a:r>
          </a:p>
          <a:p>
            <a:pPr algn="ctr"/>
            <a:r>
              <a:rPr lang="de-DE" b="1" dirty="0" smtClean="0">
                <a:solidFill>
                  <a:schemeClr val="bg1"/>
                </a:solidFill>
              </a:rPr>
              <a:t>VGM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3" name="Freeform 11"/>
          <p:cNvSpPr>
            <a:spLocks/>
          </p:cNvSpPr>
          <p:nvPr/>
        </p:nvSpPr>
        <p:spPr bwMode="auto">
          <a:xfrm>
            <a:off x="4121031" y="865977"/>
            <a:ext cx="766555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LN/LA/NB</a:t>
            </a:r>
            <a:endParaRPr lang="de-AT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87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Der neue Lieferant hat den […] Wechsel im eigentlichen Sinn </a:t>
            </a:r>
            <a:r>
              <a:rPr lang="de-DE" b="1" i="1" dirty="0" smtClean="0"/>
              <a:t>frühestens 12 Arbeitstage und spätestens 10 Arbeitstage</a:t>
            </a:r>
            <a:r>
              <a:rPr lang="de-DE" i="1" dirty="0" smtClean="0"/>
              <a:t> vor dem beabsichtigten Wechseltermin beim Netzbetreiber einzuleiten.</a:t>
            </a:r>
          </a:p>
          <a:p>
            <a:pPr marL="0" indent="0">
              <a:buNone/>
            </a:pPr>
            <a:r>
              <a:rPr lang="de-DE" i="1" dirty="0" smtClean="0"/>
              <a:t>Wird der Endverbraucher erfolgreich identifiziert und sind etwaige Bindungs- und Kündigungsabfragen abgeschlossen, hat der Lieferant den Wechsel im eigentlichen Sinn unverzüglich einzuleiten. </a:t>
            </a:r>
            <a:r>
              <a:rPr lang="de-DE" b="1" i="1" dirty="0" smtClean="0"/>
              <a:t>Eine spätere Einleitung des Wechsels </a:t>
            </a:r>
            <a:r>
              <a:rPr lang="de-DE" i="1" dirty="0" smtClean="0"/>
              <a:t>im eigentlichen Sinn ist bei ausdrücklichem Kundenwunsch einschließlich bestehender Vereinbarung </a:t>
            </a:r>
            <a:r>
              <a:rPr lang="de-DE" b="1" i="1" dirty="0" smtClean="0"/>
              <a:t>zulässig</a:t>
            </a:r>
            <a:r>
              <a:rPr lang="de-AT" i="1" dirty="0" smtClean="0"/>
              <a:t>.</a:t>
            </a:r>
          </a:p>
          <a:p>
            <a:pPr marL="0" indent="0" algn="r">
              <a:buNone/>
            </a:pPr>
            <a:r>
              <a:rPr lang="de-AT" sz="1800" dirty="0" smtClean="0"/>
              <a:t>Quelle: Anhang zur Wechselverordnung 2014</a:t>
            </a:r>
            <a:endParaRPr lang="de-DE" sz="1800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Frist Lieferantenwechsel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7550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7164287" y="1724399"/>
            <a:ext cx="197942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8" name="Rechteck 87"/>
          <p:cNvSpPr/>
          <p:nvPr/>
        </p:nvSpPr>
        <p:spPr>
          <a:xfrm>
            <a:off x="-1" y="1724400"/>
            <a:ext cx="1980000" cy="4557427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Rechteck 56"/>
          <p:cNvSpPr/>
          <p:nvPr/>
        </p:nvSpPr>
        <p:spPr>
          <a:xfrm>
            <a:off x="3600112" y="1724399"/>
            <a:ext cx="1980000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0" name="Freeform 11"/>
          <p:cNvSpPr>
            <a:spLocks/>
          </p:cNvSpPr>
          <p:nvPr/>
        </p:nvSpPr>
        <p:spPr bwMode="auto">
          <a:xfrm>
            <a:off x="635085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LN/LA/NB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STO</a:t>
            </a:r>
            <a:r>
              <a:rPr lang="de-AT" sz="2800" dirty="0" smtClean="0"/>
              <a:t> </a:t>
            </a:r>
            <a:r>
              <a:rPr lang="de-AT" sz="2000" dirty="0"/>
              <a:t>– </a:t>
            </a:r>
            <a:r>
              <a:rPr lang="de-AT" sz="2000" dirty="0" smtClean="0"/>
              <a:t>Stornierung (2/3)</a:t>
            </a:r>
            <a:endParaRPr lang="de-AT" sz="20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3" name="Pfeil nach rechts 52"/>
          <p:cNvSpPr/>
          <p:nvPr/>
        </p:nvSpPr>
        <p:spPr>
          <a:xfrm>
            <a:off x="1619672" y="1916832"/>
            <a:ext cx="2117144" cy="673015"/>
          </a:xfrm>
          <a:prstGeom prst="rightArrow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&lt;ANFRAGE_STO&gt;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77" name="Flussdiagramm: Prozess 76"/>
          <p:cNvSpPr/>
          <p:nvPr/>
        </p:nvSpPr>
        <p:spPr>
          <a:xfrm>
            <a:off x="3743975" y="2273191"/>
            <a:ext cx="1696778" cy="2019905"/>
          </a:xfrm>
          <a:prstGeom prst="flowChart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Prüfung und Durchführung</a:t>
            </a:r>
          </a:p>
        </p:txBody>
      </p:sp>
      <p:sp>
        <p:nvSpPr>
          <p:cNvPr id="70" name="Pfeil nach rechts 69"/>
          <p:cNvSpPr/>
          <p:nvPr/>
        </p:nvSpPr>
        <p:spPr>
          <a:xfrm flipH="1">
            <a:off x="1619671" y="3764097"/>
            <a:ext cx="2124303" cy="673015"/>
          </a:xfrm>
          <a:prstGeom prst="rightArrow">
            <a:avLst/>
          </a:prstGeom>
          <a:gradFill flip="none" rotWithShape="1">
            <a:gsLst>
              <a:gs pos="0">
                <a:srgbClr val="ACABAC">
                  <a:tint val="66000"/>
                  <a:satMod val="160000"/>
                </a:srgbClr>
              </a:gs>
              <a:gs pos="50000">
                <a:srgbClr val="ACABAC">
                  <a:tint val="44500"/>
                  <a:satMod val="160000"/>
                </a:srgbClr>
              </a:gs>
              <a:gs pos="100000">
                <a:srgbClr val="ACABAC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&lt;FEHLER_STO&gt;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72" name="Freeform 11"/>
          <p:cNvSpPr>
            <a:spLocks/>
          </p:cNvSpPr>
          <p:nvPr/>
        </p:nvSpPr>
        <p:spPr bwMode="auto">
          <a:xfrm>
            <a:off x="7604969" y="865977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LA/</a:t>
            </a:r>
          </a:p>
          <a:p>
            <a:pPr algn="ctr"/>
            <a:r>
              <a:rPr lang="de-DE" b="1" dirty="0" smtClean="0">
                <a:solidFill>
                  <a:schemeClr val="bg1"/>
                </a:solidFill>
              </a:rPr>
              <a:t>VGM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3" name="Freeform 11"/>
          <p:cNvSpPr>
            <a:spLocks/>
          </p:cNvSpPr>
          <p:nvPr/>
        </p:nvSpPr>
        <p:spPr bwMode="auto">
          <a:xfrm>
            <a:off x="4121031" y="865977"/>
            <a:ext cx="766555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LN/LA/NB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2029189" y="3501646"/>
            <a:ext cx="4041417" cy="1632399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dirty="0" smtClean="0">
                <a:solidFill>
                  <a:schemeClr val="tx1"/>
                </a:solidFill>
              </a:rPr>
              <a:t>&lt;FEHLER_STO&gt;</a:t>
            </a:r>
            <a:endParaRPr lang="de-AT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Fehlermeldung:</a:t>
            </a:r>
          </a:p>
          <a:p>
            <a:endParaRPr lang="de-DE" sz="1400" b="1" dirty="0">
              <a:solidFill>
                <a:schemeClr val="tx1"/>
              </a:solidFill>
            </a:endParaRP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Kein laufender Prozess zu Nachricht </a:t>
            </a:r>
            <a:r>
              <a:rPr lang="de-AT" sz="1400" dirty="0" smtClean="0">
                <a:solidFill>
                  <a:schemeClr val="tx1"/>
                </a:solidFill>
              </a:rPr>
              <a:t>vorhanden</a:t>
            </a:r>
            <a:r>
              <a:rPr lang="de-DE" sz="1400" dirty="0" smtClean="0">
                <a:solidFill>
                  <a:schemeClr val="tx1"/>
                </a:solidFill>
              </a:rPr>
              <a:t>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Stornierung aus anderen Gründen nicht </a:t>
            </a:r>
            <a:r>
              <a:rPr lang="de-AT" sz="1400" dirty="0" smtClean="0">
                <a:solidFill>
                  <a:schemeClr val="tx1"/>
                </a:solidFill>
              </a:rPr>
              <a:t>möglich“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„Storno nicht </a:t>
            </a:r>
            <a:r>
              <a:rPr lang="de-DE" sz="1400" dirty="0" smtClean="0">
                <a:solidFill>
                  <a:schemeClr val="tx1"/>
                </a:solidFill>
              </a:rPr>
              <a:t>fristgerecht“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41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/>
          <p:cNvSpPr/>
          <p:nvPr/>
        </p:nvSpPr>
        <p:spPr>
          <a:xfrm>
            <a:off x="7164287" y="1724399"/>
            <a:ext cx="197942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8" name="Rechteck 87"/>
          <p:cNvSpPr/>
          <p:nvPr/>
        </p:nvSpPr>
        <p:spPr>
          <a:xfrm>
            <a:off x="-1" y="1724400"/>
            <a:ext cx="1980000" cy="4557427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7" name="Rechteck 56"/>
          <p:cNvSpPr/>
          <p:nvPr/>
        </p:nvSpPr>
        <p:spPr>
          <a:xfrm>
            <a:off x="3600112" y="1724399"/>
            <a:ext cx="1980000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0" name="Freeform 11"/>
          <p:cNvSpPr>
            <a:spLocks/>
          </p:cNvSpPr>
          <p:nvPr/>
        </p:nvSpPr>
        <p:spPr bwMode="auto">
          <a:xfrm>
            <a:off x="635085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LN/LA/NB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67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STO</a:t>
            </a:r>
            <a:r>
              <a:rPr lang="de-AT" sz="2800" dirty="0" smtClean="0"/>
              <a:t> </a:t>
            </a:r>
            <a:r>
              <a:rPr lang="de-AT" sz="2000" dirty="0"/>
              <a:t>– </a:t>
            </a:r>
            <a:r>
              <a:rPr lang="de-AT" sz="2000" dirty="0" smtClean="0"/>
              <a:t>Stornierung (3/3)</a:t>
            </a:r>
            <a:endParaRPr lang="de-AT" sz="2000" dirty="0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5364088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3" name="Pfeil nach rechts 52"/>
          <p:cNvSpPr/>
          <p:nvPr/>
        </p:nvSpPr>
        <p:spPr>
          <a:xfrm>
            <a:off x="1619672" y="1916832"/>
            <a:ext cx="2117144" cy="673015"/>
          </a:xfrm>
          <a:prstGeom prst="rightArrow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&lt;ANFRAGE_STO&gt;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06" name="Freeform 11"/>
          <p:cNvSpPr>
            <a:spLocks/>
          </p:cNvSpPr>
          <p:nvPr/>
        </p:nvSpPr>
        <p:spPr bwMode="auto">
          <a:xfrm>
            <a:off x="7604969" y="865977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LA/</a:t>
            </a:r>
          </a:p>
          <a:p>
            <a:pPr algn="ctr"/>
            <a:r>
              <a:rPr lang="de-DE" b="1" dirty="0" smtClean="0">
                <a:solidFill>
                  <a:schemeClr val="bg1"/>
                </a:solidFill>
              </a:rPr>
              <a:t>VGM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77" name="Flussdiagramm: Prozess 76"/>
          <p:cNvSpPr/>
          <p:nvPr/>
        </p:nvSpPr>
        <p:spPr>
          <a:xfrm>
            <a:off x="3743975" y="2273191"/>
            <a:ext cx="1696778" cy="3820105"/>
          </a:xfrm>
          <a:prstGeom prst="flowChart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AT" dirty="0" smtClean="0"/>
              <a:t>Prüfung und Durchführung</a:t>
            </a:r>
          </a:p>
        </p:txBody>
      </p:sp>
      <p:sp>
        <p:nvSpPr>
          <p:cNvPr id="59" name="Freeform 11"/>
          <p:cNvSpPr>
            <a:spLocks/>
          </p:cNvSpPr>
          <p:nvPr/>
        </p:nvSpPr>
        <p:spPr bwMode="auto">
          <a:xfrm>
            <a:off x="4121031" y="865977"/>
            <a:ext cx="766555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LN/LA/NB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14" name="Pfeil nach rechts 13"/>
          <p:cNvSpPr/>
          <p:nvPr/>
        </p:nvSpPr>
        <p:spPr>
          <a:xfrm>
            <a:off x="5440753" y="5492289"/>
            <a:ext cx="2117144" cy="673015"/>
          </a:xfrm>
          <a:prstGeom prst="rightArrow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&lt;FINALE_ZWEI_STO&gt;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5" name="Pfeil nach rechts 14"/>
          <p:cNvSpPr/>
          <p:nvPr/>
        </p:nvSpPr>
        <p:spPr>
          <a:xfrm flipH="1">
            <a:off x="1625135" y="5492289"/>
            <a:ext cx="2128797" cy="673015"/>
          </a:xfrm>
          <a:prstGeom prst="rightArrow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>
                <a:solidFill>
                  <a:schemeClr val="tx1"/>
                </a:solidFill>
              </a:rPr>
              <a:t>&lt;FINALE_EINS_STO&gt;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2226482" y="3065631"/>
            <a:ext cx="4555652" cy="2442392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dirty="0" smtClean="0">
                <a:solidFill>
                  <a:schemeClr val="tx1"/>
                </a:solidFill>
              </a:rPr>
              <a:t>&lt;FINALE_EINS_STO&gt;, &lt;FINALE_ZWEI_STO&gt;</a:t>
            </a:r>
            <a:endParaRPr lang="de-AT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Stornierungsbestätigung:</a:t>
            </a:r>
          </a:p>
          <a:p>
            <a:endParaRPr lang="de-DE" sz="1400" b="1" dirty="0">
              <a:solidFill>
                <a:schemeClr val="tx1"/>
              </a:solidFill>
            </a:endParaRPr>
          </a:p>
          <a:p>
            <a:r>
              <a:rPr lang="de-DE" sz="1400" dirty="0">
                <a:solidFill>
                  <a:schemeClr val="tx1"/>
                </a:solidFill>
              </a:rPr>
              <a:t>„Stornierung erfolgreich </a:t>
            </a:r>
            <a:r>
              <a:rPr lang="de-DE" sz="1400" dirty="0" smtClean="0">
                <a:solidFill>
                  <a:schemeClr val="tx1"/>
                </a:solidFill>
              </a:rPr>
              <a:t>durchgeführt“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„Storno aus anderem </a:t>
            </a:r>
            <a:r>
              <a:rPr lang="de-DE" sz="1400" dirty="0" smtClean="0">
                <a:solidFill>
                  <a:schemeClr val="tx1"/>
                </a:solidFill>
              </a:rPr>
              <a:t>Grund“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„Vorliegen Prozessüberschneidung </a:t>
            </a:r>
            <a:r>
              <a:rPr lang="de-DE" sz="1400" dirty="0" smtClean="0">
                <a:solidFill>
                  <a:schemeClr val="tx1"/>
                </a:solidFill>
              </a:rPr>
              <a:t>ANM“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„Vorliegen Prozessüberschneidung </a:t>
            </a:r>
            <a:r>
              <a:rPr lang="de-DE" sz="1400" dirty="0" smtClean="0">
                <a:solidFill>
                  <a:schemeClr val="tx1"/>
                </a:solidFill>
              </a:rPr>
              <a:t>ABM“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„Vorliegen Prozessüberschneidung </a:t>
            </a:r>
            <a:r>
              <a:rPr lang="de-DE" sz="1400" dirty="0" smtClean="0">
                <a:solidFill>
                  <a:schemeClr val="tx1"/>
                </a:solidFill>
              </a:rPr>
              <a:t>VZ“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„Vorliegen Prozessüberschneidung </a:t>
            </a:r>
            <a:r>
              <a:rPr lang="de-DE" sz="1400" dirty="0" smtClean="0">
                <a:solidFill>
                  <a:schemeClr val="tx1"/>
                </a:solidFill>
              </a:rPr>
              <a:t>WIES“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„Storno wegen </a:t>
            </a:r>
            <a:r>
              <a:rPr lang="de-DE" sz="1400" dirty="0" smtClean="0">
                <a:solidFill>
                  <a:schemeClr val="tx1"/>
                </a:solidFill>
              </a:rPr>
              <a:t>Formatwechsel“</a:t>
            </a:r>
            <a:endParaRPr lang="de-DE" sz="1400" dirty="0">
              <a:solidFill>
                <a:schemeClr val="tx1"/>
              </a:solidFill>
            </a:endParaRPr>
          </a:p>
          <a:p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40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44" name="Group 15"/>
          <p:cNvGrpSpPr>
            <a:grpSpLocks noChangeAspect="1"/>
          </p:cNvGrpSpPr>
          <p:nvPr/>
        </p:nvGrpSpPr>
        <p:grpSpPr bwMode="auto">
          <a:xfrm>
            <a:off x="7516676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ZUEM</a:t>
            </a:r>
            <a:r>
              <a:rPr lang="de-DE" sz="2000" dirty="0" smtClean="0"/>
              <a:t> – </a:t>
            </a:r>
            <a:r>
              <a:rPr lang="de-DE" sz="2000" dirty="0" err="1" smtClean="0"/>
              <a:t>Zählerstandsübermittlung</a:t>
            </a:r>
            <a:r>
              <a:rPr lang="de-DE" sz="2000" dirty="0" smtClean="0"/>
              <a:t> (1/2)</a:t>
            </a:r>
            <a:endParaRPr lang="de-AT" sz="2000" dirty="0"/>
          </a:p>
        </p:txBody>
      </p:sp>
      <p:sp>
        <p:nvSpPr>
          <p:cNvPr id="5" name="Rechteck 4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214265" y="2060848"/>
            <a:ext cx="4503603" cy="673015"/>
          </a:xfrm>
          <a:prstGeom prst="rightArrow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>
                <a:solidFill>
                  <a:schemeClr val="tx1"/>
                </a:solidFill>
              </a:rPr>
              <a:t>„</a:t>
            </a:r>
            <a:r>
              <a:rPr lang="de-AT" sz="1600" dirty="0" err="1" smtClean="0">
                <a:solidFill>
                  <a:schemeClr val="tx1"/>
                </a:solidFill>
              </a:rPr>
              <a:t>Zählerstandsmeldung</a:t>
            </a:r>
            <a:r>
              <a:rPr lang="de-AT" sz="1600" dirty="0" smtClean="0">
                <a:solidFill>
                  <a:schemeClr val="tx1"/>
                </a:solidFill>
              </a:rPr>
              <a:t>“ &lt;ZAEHLERST_ZUEM&gt;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07504" y="2060848"/>
            <a:ext cx="6140619" cy="2592288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 smtClean="0">
                <a:solidFill>
                  <a:schemeClr val="tx1"/>
                </a:solidFill>
              </a:rPr>
              <a:t>&lt;ZAEHLERST_ZUEM </a:t>
            </a:r>
            <a:r>
              <a:rPr lang="de-AT" sz="2000" dirty="0">
                <a:solidFill>
                  <a:schemeClr val="tx1"/>
                </a:solidFill>
              </a:rPr>
              <a:t>&gt;</a:t>
            </a:r>
          </a:p>
          <a:p>
            <a:r>
              <a:rPr lang="de-DE" sz="1400" b="1" dirty="0" smtClean="0">
                <a:solidFill>
                  <a:schemeClr val="tx1"/>
                </a:solidFill>
              </a:rPr>
              <a:t>Übermittlung Zählerstand</a:t>
            </a: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endParaRPr lang="de-DE" sz="1400" b="1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endParaRPr lang="de-DE" sz="1400" b="1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endParaRPr lang="de-DE" sz="1400" b="1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1335238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LA</a:t>
            </a:r>
          </a:p>
        </p:txBody>
      </p:sp>
      <p:graphicFrame>
        <p:nvGraphicFramePr>
          <p:cNvPr id="36" name="Tabel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485426"/>
              </p:ext>
            </p:extLst>
          </p:nvPr>
        </p:nvGraphicFramePr>
        <p:xfrm>
          <a:off x="2895877" y="2805871"/>
          <a:ext cx="2300436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043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Zählertyp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Zählwerkskennung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9" name="Tabel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796450"/>
              </p:ext>
            </p:extLst>
          </p:nvPr>
        </p:nvGraphicFramePr>
        <p:xfrm>
          <a:off x="384717" y="2814845"/>
          <a:ext cx="228492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4925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err="1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Zählernummer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Ablesedatum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Zählerstand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" name="Diagonaler Streifen 39"/>
          <p:cNvSpPr/>
          <p:nvPr/>
        </p:nvSpPr>
        <p:spPr>
          <a:xfrm rot="5400000">
            <a:off x="8242519" y="-25036"/>
            <a:ext cx="938048" cy="937937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NEU</a:t>
            </a:r>
            <a:endParaRPr lang="de-AT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201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44" name="Group 15"/>
          <p:cNvGrpSpPr>
            <a:grpSpLocks noChangeAspect="1"/>
          </p:cNvGrpSpPr>
          <p:nvPr/>
        </p:nvGrpSpPr>
        <p:grpSpPr bwMode="auto">
          <a:xfrm>
            <a:off x="7516676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ZUEM</a:t>
            </a:r>
            <a:r>
              <a:rPr lang="de-DE" sz="2000" dirty="0" smtClean="0"/>
              <a:t> – </a:t>
            </a:r>
            <a:r>
              <a:rPr lang="de-DE" sz="2000" dirty="0" err="1" smtClean="0"/>
              <a:t>Zählerstandsübermittlung</a:t>
            </a:r>
            <a:r>
              <a:rPr lang="de-DE" sz="2000" dirty="0" smtClean="0"/>
              <a:t> (1/2)</a:t>
            </a:r>
            <a:endParaRPr lang="de-AT" sz="2000" dirty="0"/>
          </a:p>
        </p:txBody>
      </p:sp>
      <p:sp>
        <p:nvSpPr>
          <p:cNvPr id="5" name="Rechteck 4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103801" y="2060848"/>
            <a:ext cx="4614067" cy="673015"/>
          </a:xfrm>
          <a:prstGeom prst="rightArrow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„</a:t>
            </a:r>
            <a:r>
              <a:rPr lang="de-AT" dirty="0" err="1" smtClean="0">
                <a:solidFill>
                  <a:schemeClr val="tx1"/>
                </a:solidFill>
              </a:rPr>
              <a:t>Zählerstandsmeldung</a:t>
            </a:r>
            <a:r>
              <a:rPr lang="de-AT" dirty="0" smtClean="0">
                <a:solidFill>
                  <a:schemeClr val="tx1"/>
                </a:solidFill>
              </a:rPr>
              <a:t>“ &lt;ZAEHLERST_ZUEM&gt;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1335238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LA</a:t>
            </a:r>
          </a:p>
        </p:txBody>
      </p:sp>
      <p:sp>
        <p:nvSpPr>
          <p:cNvPr id="40" name="Diagonaler Streifen 39"/>
          <p:cNvSpPr/>
          <p:nvPr/>
        </p:nvSpPr>
        <p:spPr>
          <a:xfrm rot="5400000">
            <a:off x="8242519" y="-25036"/>
            <a:ext cx="938048" cy="937937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NEU</a:t>
            </a:r>
            <a:endParaRPr lang="de-AT" sz="3600" b="1" dirty="0">
              <a:solidFill>
                <a:schemeClr val="bg1"/>
              </a:solidFill>
            </a:endParaRPr>
          </a:p>
        </p:txBody>
      </p:sp>
      <p:sp>
        <p:nvSpPr>
          <p:cNvPr id="22" name="Pfeil nach rechts 21"/>
          <p:cNvSpPr/>
          <p:nvPr/>
        </p:nvSpPr>
        <p:spPr>
          <a:xfrm flipH="1">
            <a:off x="2111077" y="3581389"/>
            <a:ext cx="4614066" cy="673015"/>
          </a:xfrm>
          <a:prstGeom prst="rightArrow">
            <a:avLst/>
          </a:prstGeom>
          <a:gradFill flip="none" rotWithShape="1">
            <a:gsLst>
              <a:gs pos="0">
                <a:srgbClr val="ACABAC">
                  <a:tint val="66000"/>
                  <a:satMod val="160000"/>
                </a:srgbClr>
              </a:gs>
              <a:gs pos="50000">
                <a:srgbClr val="ACABAC">
                  <a:tint val="44500"/>
                  <a:satMod val="160000"/>
                </a:srgbClr>
              </a:gs>
              <a:gs pos="100000">
                <a:srgbClr val="ACABAC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„Fehlermeldung“ &lt;FEHLER_ZUEM&gt;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3" name="Abgerundetes Rechteck 22"/>
          <p:cNvSpPr/>
          <p:nvPr/>
        </p:nvSpPr>
        <p:spPr>
          <a:xfrm>
            <a:off x="2683726" y="3691645"/>
            <a:ext cx="4041417" cy="1374201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dirty="0" smtClean="0">
                <a:solidFill>
                  <a:schemeClr val="tx1"/>
                </a:solidFill>
              </a:rPr>
              <a:t>&lt;FEHLER_STO&gt;</a:t>
            </a:r>
            <a:endParaRPr lang="de-AT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Fehlermeldung:</a:t>
            </a:r>
          </a:p>
          <a:p>
            <a:endParaRPr lang="de-DE" sz="1400" b="1" dirty="0">
              <a:solidFill>
                <a:schemeClr val="tx1"/>
              </a:solidFill>
            </a:endParaRP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Zählpunkt nicht gefunden </a:t>
            </a:r>
            <a:r>
              <a:rPr lang="de-DE" sz="1400" dirty="0" smtClean="0">
                <a:solidFill>
                  <a:schemeClr val="tx1"/>
                </a:solidFill>
              </a:rPr>
              <a:t>“</a:t>
            </a:r>
          </a:p>
          <a:p>
            <a:r>
              <a:rPr lang="de-DE" sz="1400" dirty="0" smtClean="0">
                <a:solidFill>
                  <a:schemeClr val="tx1"/>
                </a:solidFill>
              </a:rPr>
              <a:t>„</a:t>
            </a:r>
            <a:r>
              <a:rPr lang="de-AT" sz="1400" dirty="0">
                <a:solidFill>
                  <a:schemeClr val="tx1"/>
                </a:solidFill>
              </a:rPr>
              <a:t>Zählpunkt passt nicht zu Lieferanten </a:t>
            </a:r>
            <a:r>
              <a:rPr lang="de-AT" sz="1400" dirty="0" smtClean="0">
                <a:solidFill>
                  <a:schemeClr val="tx1"/>
                </a:solidFill>
              </a:rPr>
              <a:t>Sparte</a:t>
            </a:r>
            <a:r>
              <a:rPr lang="de-DE" sz="1400" dirty="0" smtClean="0">
                <a:solidFill>
                  <a:schemeClr val="tx1"/>
                </a:solidFill>
              </a:rPr>
              <a:t>“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6542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NUE</a:t>
            </a:r>
            <a:r>
              <a:rPr lang="de-DE" sz="2000" dirty="0" smtClean="0"/>
              <a:t> – Nachrichtenübermittlung (1/1)</a:t>
            </a:r>
            <a:endParaRPr lang="de-AT" sz="2000" dirty="0"/>
          </a:p>
        </p:txBody>
      </p:sp>
      <p:sp>
        <p:nvSpPr>
          <p:cNvPr id="5" name="Rechteck 4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103801" y="2636912"/>
            <a:ext cx="4614067" cy="673015"/>
          </a:xfrm>
          <a:prstGeom prst="rightArrow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„Nachricht“ &lt;NACHRICHT_NUE&gt;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1335238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b="1" dirty="0" smtClean="0">
                <a:solidFill>
                  <a:schemeClr val="bg1"/>
                </a:solidFill>
              </a:rPr>
              <a:t>LN/LA/NB</a:t>
            </a:r>
            <a:endParaRPr lang="de-AT" sz="1400" b="1" dirty="0">
              <a:solidFill>
                <a:schemeClr val="bg1"/>
              </a:solidFill>
            </a:endParaRPr>
          </a:p>
        </p:txBody>
      </p:sp>
      <p:sp>
        <p:nvSpPr>
          <p:cNvPr id="40" name="Diagonaler Streifen 39"/>
          <p:cNvSpPr/>
          <p:nvPr/>
        </p:nvSpPr>
        <p:spPr>
          <a:xfrm rot="5400000">
            <a:off x="8242519" y="-25036"/>
            <a:ext cx="938048" cy="937937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NEU</a:t>
            </a:r>
            <a:endParaRPr lang="de-AT" sz="3600" b="1" dirty="0">
              <a:solidFill>
                <a:schemeClr val="bg1"/>
              </a:solidFill>
            </a:endParaRPr>
          </a:p>
        </p:txBody>
      </p:sp>
      <p:sp>
        <p:nvSpPr>
          <p:cNvPr id="21" name="Freeform 11"/>
          <p:cNvSpPr>
            <a:spLocks/>
          </p:cNvSpPr>
          <p:nvPr/>
        </p:nvSpPr>
        <p:spPr bwMode="auto">
          <a:xfrm>
            <a:off x="7043797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b="1" dirty="0" smtClean="0">
                <a:solidFill>
                  <a:schemeClr val="bg1"/>
                </a:solidFill>
              </a:rPr>
              <a:t>LN/LA/NB</a:t>
            </a:r>
            <a:endParaRPr lang="de-AT" sz="1400" b="1" dirty="0">
              <a:solidFill>
                <a:schemeClr val="bg1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2141508" y="2721607"/>
            <a:ext cx="4041417" cy="1859521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dirty="0" smtClean="0">
                <a:solidFill>
                  <a:schemeClr val="tx1"/>
                </a:solidFill>
              </a:rPr>
              <a:t>&lt;NACHRICHT_NUE&gt;</a:t>
            </a:r>
            <a:endParaRPr lang="de-AT" dirty="0">
              <a:solidFill>
                <a:schemeClr val="tx1"/>
              </a:solidFill>
            </a:endParaRPr>
          </a:p>
          <a:p>
            <a:r>
              <a:rPr lang="de-DE" sz="1400" b="1" dirty="0" smtClean="0">
                <a:solidFill>
                  <a:schemeClr val="tx1"/>
                </a:solidFill>
              </a:rPr>
              <a:t>Nachrichtenübermittlung:</a:t>
            </a: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r>
              <a:rPr lang="de-DE" sz="1400" dirty="0" smtClean="0">
                <a:solidFill>
                  <a:schemeClr val="tx1"/>
                </a:solidFill>
              </a:rPr>
              <a:t>Durch Steuerungsdaten kann diese Nachricht einem Verfahren zugeordnet werden!</a:t>
            </a:r>
            <a:endParaRPr lang="de-DE" sz="1400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r>
              <a:rPr lang="de-DE" sz="1400" dirty="0" smtClean="0">
                <a:solidFill>
                  <a:schemeClr val="tx1"/>
                </a:solidFill>
              </a:rPr>
              <a:t>„Freier Text…“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2818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Fristen ZPID, BINKUN</a:t>
            </a:r>
            <a:endParaRPr lang="de-AT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73225" y="3524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de-AT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de-AT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977511"/>
              </p:ext>
            </p:extLst>
          </p:nvPr>
        </p:nvGraphicFramePr>
        <p:xfrm>
          <a:off x="251518" y="1923362"/>
          <a:ext cx="8695536" cy="4025001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1449256"/>
                <a:gridCol w="1449256"/>
                <a:gridCol w="1449256"/>
                <a:gridCol w="1340866"/>
                <a:gridCol w="1557646"/>
                <a:gridCol w="1449256"/>
              </a:tblGrid>
              <a:tr h="699559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de-AT" sz="1600" b="1" i="0" u="none" strike="noStrike" dirty="0">
                        <a:solidFill>
                          <a:srgbClr val="BFBFB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Bezeichnung Prozessschritt</a:t>
                      </a:r>
                      <a:endParaRPr lang="de-AT" sz="16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600" u="none" strike="noStrike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Prozessschritt-ID</a:t>
                      </a:r>
                      <a:endParaRPr lang="de-AT" sz="16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Bearbeitung durch</a:t>
                      </a:r>
                      <a:endParaRPr lang="de-AT" sz="16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kern="120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Bearbeitungs-dauer ALT</a:t>
                      </a:r>
                      <a:endParaRPr lang="de-AT" sz="1600" u="none" strike="noStrike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42" rtl="0" eaLnBrk="1" fontAlgn="ctr" latinLnBrk="0" hangingPunct="1"/>
                      <a:r>
                        <a:rPr lang="de-DE" sz="1600" b="1" u="none" strike="noStrike" kern="120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Bearbeitungs-dauer </a:t>
                      </a:r>
                      <a:r>
                        <a:rPr lang="de-DE" sz="1600" b="1" u="none" strike="noStrike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NEU</a:t>
                      </a:r>
                      <a:endParaRPr lang="de-AT" sz="1600" b="1" u="none" strike="noStrike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82122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[</a:t>
                      </a:r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ZPID</a:t>
                      </a:r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]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Prozess Vollmacht-Prüfung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[VP]: 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[</a:t>
                      </a:r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VP01] </a:t>
                      </a:r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bis [</a:t>
                      </a:r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VP11]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NB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AT" sz="1600" u="none" strike="noStrike" dirty="0">
                          <a:effectLst/>
                          <a:latin typeface="+mn-lt"/>
                        </a:rPr>
                        <a:t>Max. 24h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effectLst/>
                          <a:latin typeface="+mn-lt"/>
                        </a:rPr>
                        <a:t>Max. 24h</a:t>
                      </a:r>
                      <a:endParaRPr lang="de-AT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861776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Zählpunkt- und </a:t>
                      </a:r>
                      <a:r>
                        <a:rPr lang="de-DE" sz="1200" u="none" strike="noStrike" dirty="0" smtClean="0">
                          <a:effectLst/>
                          <a:latin typeface="+mn-lt"/>
                        </a:rPr>
                        <a:t>Endverbraucher-identifikation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 </a:t>
                      </a:r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[</a:t>
                      </a:r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ZPID13] bis [ZPID16]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NB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72997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[</a:t>
                      </a:r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BINKUN</a:t>
                      </a:r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]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Prüfung </a:t>
                      </a:r>
                      <a:r>
                        <a:rPr lang="de-DE" sz="1200" u="none" strike="noStrike" dirty="0" smtClean="0">
                          <a:effectLst/>
                          <a:latin typeface="+mn-lt"/>
                        </a:rPr>
                        <a:t>Vertragsverhältnis </a:t>
                      </a:r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auf</a:t>
                      </a:r>
                      <a:endParaRPr lang="de-AT" sz="1200" u="none" strike="noStrike" dirty="0"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Korrektheit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BINKUN14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LA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de-AT" sz="1600" u="none" strike="noStrike" dirty="0">
                          <a:effectLst/>
                          <a:latin typeface="+mn-lt"/>
                        </a:rPr>
                        <a:t>Max. 24h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effectLst/>
                          <a:latin typeface="+mn-lt"/>
                        </a:rPr>
                        <a:t>Max. 24h</a:t>
                      </a:r>
                      <a:endParaRPr lang="de-AT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557620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Vollmacht-Prüfung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[VP]: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[VP01] bis [VP11]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LA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354849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Fristenabfrage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BINKUN08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LA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Gefaltete Ecke 9"/>
          <p:cNvSpPr/>
          <p:nvPr/>
        </p:nvSpPr>
        <p:spPr>
          <a:xfrm rot="21337562">
            <a:off x="6669161" y="3802087"/>
            <a:ext cx="1728192" cy="100811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Keine Änderungen der Fristen!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8210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3075555"/>
              </p:ext>
            </p:extLst>
          </p:nvPr>
        </p:nvGraphicFramePr>
        <p:xfrm>
          <a:off x="251517" y="1925595"/>
          <a:ext cx="8695536" cy="4247580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1152131"/>
                <a:gridCol w="1746381"/>
                <a:gridCol w="1710003"/>
                <a:gridCol w="1296144"/>
                <a:gridCol w="1512168"/>
                <a:gridCol w="1278709"/>
              </a:tblGrid>
              <a:tr h="499047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de-AT" sz="1600" b="1" i="0" u="none" strike="noStrike" dirty="0">
                        <a:solidFill>
                          <a:srgbClr val="BFBFBF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Bezeichnung Prozessschritt</a:t>
                      </a:r>
                      <a:endParaRPr lang="de-AT" sz="16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600" u="none" strike="noStrike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Prozessschritt-ID</a:t>
                      </a:r>
                      <a:endParaRPr lang="de-AT" sz="16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Bearbeitung durch</a:t>
                      </a:r>
                      <a:endParaRPr lang="de-AT" sz="16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kern="120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Bearbeitungs-dauer ALT</a:t>
                      </a:r>
                      <a:endParaRPr lang="de-AT" sz="1600" u="none" strike="noStrike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marL="0" algn="ctr" defTabSz="914342" rtl="0" eaLnBrk="1" fontAlgn="ctr" latinLnBrk="0" hangingPunct="1"/>
                      <a:r>
                        <a:rPr lang="de-DE" sz="1600" b="1" u="none" strike="noStrike" kern="120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Bearbeitungs-dauer </a:t>
                      </a:r>
                      <a:r>
                        <a:rPr lang="de-DE" sz="1600" b="1" u="none" strike="noStrike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</a:t>
                      </a:r>
                      <a:endParaRPr lang="de-AT" sz="1600" b="1" u="none" strike="noStrike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33" marR="7233" marT="7233" marB="0" anchor="ctr"/>
                </a:tc>
              </a:tr>
              <a:tr h="622001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Eigentlicher </a:t>
                      </a:r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Wechsel</a:t>
                      </a:r>
                    </a:p>
                    <a:p>
                      <a:pPr algn="ctr" fontAlgn="ctr"/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[WIES]</a:t>
                      </a:r>
                    </a:p>
                    <a:p>
                      <a:pPr algn="ctr" fontAlgn="ctr"/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12-10AT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Prüfung ZP auf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Korrektheit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WIES04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NB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de-AT" sz="1600" u="none" strike="noStrike" dirty="0">
                          <a:effectLst/>
                          <a:latin typeface="+mn-lt"/>
                        </a:rPr>
                        <a:t>Max. 96h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 rowSpan="4">
                  <a:txBody>
                    <a:bodyPr/>
                    <a:lstStyle/>
                    <a:p>
                      <a:pPr marL="0" algn="ctr" defTabSz="914342" rtl="0" eaLnBrk="1" fontAlgn="ctr" latinLnBrk="0" hangingPunct="1"/>
                      <a:r>
                        <a:rPr lang="de-DE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Max. 72h</a:t>
                      </a:r>
                      <a:endParaRPr lang="de-AT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33" marR="7233" marT="7233" marB="0" anchor="ctr"/>
                </a:tc>
              </a:tr>
              <a:tr h="397791">
                <a:tc vMerge="1"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Vollmacht-Prüfung</a:t>
                      </a:r>
                      <a:endParaRPr lang="de-AT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[VP]: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[VP01] bis [VP11]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NB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542442">
                <a:tc vMerge="1"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Prüfung auf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Prozess-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Überschneidung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WIES07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NB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376093">
                <a:tc vMerge="1"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Übermittlung Verbrauchsdaten an LN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WIES11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NB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679861">
                <a:tc vMerge="1"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 </a:t>
                      </a:r>
                      <a:r>
                        <a:rPr lang="de-DE" sz="1200" u="none" strike="noStrike" dirty="0" smtClean="0">
                          <a:effectLst/>
                          <a:latin typeface="+mn-lt"/>
                        </a:rPr>
                        <a:t>Prüfung Wechselinformation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 </a:t>
                      </a:r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WIES18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LA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AT" sz="1600" u="none" strike="noStrike" dirty="0">
                          <a:effectLst/>
                          <a:latin typeface="+mn-lt"/>
                        </a:rPr>
                        <a:t>Max. 96h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effectLst/>
                          <a:latin typeface="+mn-lt"/>
                        </a:rPr>
                        <a:t>Max. 48h</a:t>
                      </a:r>
                      <a:endParaRPr lang="de-AT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</a:tr>
              <a:tr h="520745">
                <a:tc vMerge="1"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Prüfung weiteres Vorgehen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(Beharrung)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WIES27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LN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AT" sz="1600" u="none" strike="noStrike" dirty="0">
                          <a:effectLst/>
                          <a:latin typeface="+mn-lt"/>
                        </a:rPr>
                        <a:t>Max. 48h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effectLst/>
                          <a:latin typeface="+mn-lt"/>
                        </a:rPr>
                        <a:t>Max. 72h</a:t>
                      </a:r>
                      <a:endParaRPr lang="de-AT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</a:tr>
              <a:tr h="499047">
                <a:tc vMerge="1"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Änderung der Lieferantenzuordnung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WIES36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NB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AT" sz="1600" u="none" strike="noStrike" dirty="0">
                          <a:effectLst/>
                          <a:latin typeface="+mn-lt"/>
                        </a:rPr>
                        <a:t>Max. 24h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effectLst/>
                          <a:latin typeface="+mn-lt"/>
                        </a:rPr>
                        <a:t>Max. 24h</a:t>
                      </a:r>
                      <a:endParaRPr lang="de-AT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Fristen WIES</a:t>
            </a:r>
            <a:endParaRPr lang="de-AT" dirty="0"/>
          </a:p>
        </p:txBody>
      </p:sp>
      <p:sp>
        <p:nvSpPr>
          <p:cNvPr id="5" name="Diagonaler Streifen 4"/>
          <p:cNvSpPr/>
          <p:nvPr/>
        </p:nvSpPr>
        <p:spPr>
          <a:xfrm rot="5400000">
            <a:off x="8487719" y="2393600"/>
            <a:ext cx="432048" cy="486623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NEU</a:t>
            </a:r>
            <a:endParaRPr lang="de-AT" sz="1600" b="1" dirty="0">
              <a:solidFill>
                <a:schemeClr val="bg1"/>
              </a:solidFill>
            </a:endParaRPr>
          </a:p>
        </p:txBody>
      </p:sp>
      <p:sp>
        <p:nvSpPr>
          <p:cNvPr id="6" name="Diagonaler Streifen 5"/>
          <p:cNvSpPr/>
          <p:nvPr/>
        </p:nvSpPr>
        <p:spPr>
          <a:xfrm rot="5400000">
            <a:off x="8487718" y="4446000"/>
            <a:ext cx="432048" cy="486623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NEU</a:t>
            </a:r>
            <a:endParaRPr lang="de-AT" sz="1600" b="1" dirty="0">
              <a:solidFill>
                <a:schemeClr val="bg1"/>
              </a:solidFill>
            </a:endParaRPr>
          </a:p>
        </p:txBody>
      </p:sp>
      <p:sp>
        <p:nvSpPr>
          <p:cNvPr id="7" name="Diagonaler Streifen 6"/>
          <p:cNvSpPr/>
          <p:nvPr/>
        </p:nvSpPr>
        <p:spPr>
          <a:xfrm rot="5400000">
            <a:off x="8486033" y="5130000"/>
            <a:ext cx="432048" cy="486623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NEU</a:t>
            </a:r>
            <a:endParaRPr lang="de-AT" sz="1600" b="1" dirty="0">
              <a:solidFill>
                <a:schemeClr val="bg1"/>
              </a:solidFill>
            </a:endParaRPr>
          </a:p>
        </p:txBody>
      </p:sp>
      <p:sp>
        <p:nvSpPr>
          <p:cNvPr id="8" name="Diagonaler Streifen 7"/>
          <p:cNvSpPr/>
          <p:nvPr/>
        </p:nvSpPr>
        <p:spPr>
          <a:xfrm rot="5400000">
            <a:off x="998887" y="4481834"/>
            <a:ext cx="432048" cy="486623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NEU</a:t>
            </a:r>
            <a:endParaRPr lang="de-AT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33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3075555"/>
              </p:ext>
            </p:extLst>
          </p:nvPr>
        </p:nvGraphicFramePr>
        <p:xfrm>
          <a:off x="251517" y="1925595"/>
          <a:ext cx="8695536" cy="4247580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1152131"/>
                <a:gridCol w="1746381"/>
                <a:gridCol w="1710003"/>
                <a:gridCol w="1296144"/>
                <a:gridCol w="1512168"/>
                <a:gridCol w="1278709"/>
              </a:tblGrid>
              <a:tr h="499047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de-AT" sz="1600" b="1" i="0" u="none" strike="noStrike" dirty="0">
                        <a:solidFill>
                          <a:srgbClr val="BFBFBF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Bezeichnung Prozessschritt</a:t>
                      </a:r>
                      <a:endParaRPr lang="de-AT" sz="16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600" u="none" strike="noStrike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Prozessschritt-ID</a:t>
                      </a:r>
                      <a:endParaRPr lang="de-AT" sz="16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Bearbeitung durch</a:t>
                      </a:r>
                      <a:endParaRPr lang="de-AT" sz="1600" b="1" i="0" u="none" strike="noStrike" dirty="0"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kern="120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Bearbeitungs-dauer ALT</a:t>
                      </a:r>
                      <a:endParaRPr lang="de-AT" sz="1600" u="none" strike="noStrike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marL="0" algn="ctr" defTabSz="914342" rtl="0" eaLnBrk="1" fontAlgn="ctr" latinLnBrk="0" hangingPunct="1"/>
                      <a:r>
                        <a:rPr lang="de-DE" sz="1600" b="1" u="none" strike="noStrike" kern="120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Bearbeitungs-dauer </a:t>
                      </a:r>
                      <a:r>
                        <a:rPr lang="de-DE" sz="1600" b="1" u="none" strike="noStrike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</a:t>
                      </a:r>
                      <a:endParaRPr lang="de-AT" sz="1600" b="1" u="none" strike="noStrike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33" marR="7233" marT="7233" marB="0" anchor="ctr"/>
                </a:tc>
              </a:tr>
              <a:tr h="622001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Eigentlicher </a:t>
                      </a:r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Wechsel</a:t>
                      </a:r>
                    </a:p>
                    <a:p>
                      <a:pPr algn="ctr" fontAlgn="ctr"/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[WIES]</a:t>
                      </a:r>
                    </a:p>
                    <a:p>
                      <a:pPr algn="ctr" fontAlgn="ctr"/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12-10AT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Prüfung ZP auf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Korrektheit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WIES04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NB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de-AT" sz="1600" u="none" strike="noStrike" dirty="0">
                          <a:effectLst/>
                          <a:latin typeface="+mn-lt"/>
                        </a:rPr>
                        <a:t>Max. 96h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 rowSpan="4">
                  <a:txBody>
                    <a:bodyPr/>
                    <a:lstStyle/>
                    <a:p>
                      <a:pPr marL="0" algn="ctr" defTabSz="914342" rtl="0" eaLnBrk="1" fontAlgn="ctr" latinLnBrk="0" hangingPunct="1"/>
                      <a:r>
                        <a:rPr lang="de-DE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Max. 72h</a:t>
                      </a:r>
                      <a:endParaRPr lang="de-AT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33" marR="7233" marT="7233" marB="0" anchor="ctr"/>
                </a:tc>
              </a:tr>
              <a:tr h="397791">
                <a:tc vMerge="1"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Vollmacht-Prüfung</a:t>
                      </a:r>
                      <a:endParaRPr lang="de-AT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[VP]: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[VP01] bis [VP11]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NB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542442">
                <a:tc vMerge="1"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Prüfung auf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Prozess-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Überschneidung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WIES07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NB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376093">
                <a:tc vMerge="1">
                  <a:txBody>
                    <a:bodyPr/>
                    <a:lstStyle/>
                    <a:p>
                      <a:pPr algn="l" fontAlgn="ctr"/>
                      <a:endParaRPr lang="de-AT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Übermittlung Verbrauchsdaten an LN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WIES11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NB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679861">
                <a:tc vMerge="1"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 </a:t>
                      </a:r>
                      <a:r>
                        <a:rPr lang="de-DE" sz="1200" u="none" strike="noStrike" dirty="0" smtClean="0">
                          <a:effectLst/>
                          <a:latin typeface="+mn-lt"/>
                        </a:rPr>
                        <a:t>Prüfung Wechselinformation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 </a:t>
                      </a:r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WIES18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 smtClean="0">
                          <a:effectLst/>
                          <a:latin typeface="+mn-lt"/>
                        </a:rPr>
                        <a:t>LA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AT" sz="1600" u="none" strike="noStrike" dirty="0">
                          <a:effectLst/>
                          <a:latin typeface="+mn-lt"/>
                        </a:rPr>
                        <a:t>Max. 96h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effectLst/>
                          <a:latin typeface="+mn-lt"/>
                        </a:rPr>
                        <a:t>Max. 48h</a:t>
                      </a:r>
                      <a:endParaRPr lang="de-AT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</a:tr>
              <a:tr h="520745">
                <a:tc vMerge="1"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Prüfung weiteres Vorgehen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(Beharrung)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WIES27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 dirty="0">
                          <a:effectLst/>
                          <a:latin typeface="+mn-lt"/>
                        </a:rPr>
                        <a:t>LN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AT" sz="1600" u="none" strike="noStrike" dirty="0">
                          <a:effectLst/>
                          <a:latin typeface="+mn-lt"/>
                        </a:rPr>
                        <a:t>Max. 48h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effectLst/>
                          <a:latin typeface="+mn-lt"/>
                        </a:rPr>
                        <a:t>Max. 72h</a:t>
                      </a:r>
                      <a:endParaRPr lang="de-AT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</a:tr>
              <a:tr h="499047">
                <a:tc vMerge="1">
                  <a:txBody>
                    <a:bodyPr/>
                    <a:lstStyle/>
                    <a:p>
                      <a:pPr algn="l" fontAlgn="ctr"/>
                      <a:endParaRPr lang="de-A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u="none" strike="noStrike" dirty="0">
                          <a:effectLst/>
                          <a:latin typeface="+mn-lt"/>
                        </a:rPr>
                        <a:t>Änderung der Lieferantenzuordnung</a:t>
                      </a:r>
                      <a:endParaRPr lang="de-A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WIES36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u="none" strike="noStrike">
                          <a:effectLst/>
                          <a:latin typeface="+mn-lt"/>
                        </a:rPr>
                        <a:t>NB</a:t>
                      </a:r>
                      <a:endParaRPr lang="de-A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AT" sz="1600" u="none" strike="noStrike" dirty="0">
                          <a:effectLst/>
                          <a:latin typeface="+mn-lt"/>
                        </a:rPr>
                        <a:t>Max. 24h</a:t>
                      </a:r>
                      <a:endParaRPr lang="de-A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effectLst/>
                          <a:latin typeface="+mn-lt"/>
                        </a:rPr>
                        <a:t>Max. 24h</a:t>
                      </a:r>
                      <a:endParaRPr lang="de-AT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33" marR="7233" marT="7233" marB="0" anchor="ctr"/>
                </a:tc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Fristen WIES</a:t>
            </a:r>
            <a:endParaRPr lang="de-AT" dirty="0"/>
          </a:p>
        </p:txBody>
      </p:sp>
      <p:sp>
        <p:nvSpPr>
          <p:cNvPr id="5" name="Diagonaler Streifen 4"/>
          <p:cNvSpPr/>
          <p:nvPr/>
        </p:nvSpPr>
        <p:spPr>
          <a:xfrm rot="5400000">
            <a:off x="8487719" y="2393600"/>
            <a:ext cx="432048" cy="486623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NEU</a:t>
            </a:r>
            <a:endParaRPr lang="de-AT" sz="1600" b="1" dirty="0">
              <a:solidFill>
                <a:schemeClr val="bg1"/>
              </a:solidFill>
            </a:endParaRPr>
          </a:p>
        </p:txBody>
      </p:sp>
      <p:sp>
        <p:nvSpPr>
          <p:cNvPr id="6" name="Diagonaler Streifen 5"/>
          <p:cNvSpPr/>
          <p:nvPr/>
        </p:nvSpPr>
        <p:spPr>
          <a:xfrm rot="5400000">
            <a:off x="8487718" y="4446000"/>
            <a:ext cx="432048" cy="486623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NEU</a:t>
            </a:r>
            <a:endParaRPr lang="de-AT" sz="1600" b="1" dirty="0">
              <a:solidFill>
                <a:schemeClr val="bg1"/>
              </a:solidFill>
            </a:endParaRPr>
          </a:p>
        </p:txBody>
      </p:sp>
      <p:sp>
        <p:nvSpPr>
          <p:cNvPr id="7" name="Diagonaler Streifen 6"/>
          <p:cNvSpPr/>
          <p:nvPr/>
        </p:nvSpPr>
        <p:spPr>
          <a:xfrm rot="5400000">
            <a:off x="8486033" y="5130000"/>
            <a:ext cx="432048" cy="486623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NEU</a:t>
            </a:r>
            <a:endParaRPr lang="de-AT" sz="1600" b="1" dirty="0">
              <a:solidFill>
                <a:schemeClr val="bg1"/>
              </a:solidFill>
            </a:endParaRPr>
          </a:p>
        </p:txBody>
      </p:sp>
      <p:sp>
        <p:nvSpPr>
          <p:cNvPr id="8" name="Diagonaler Streifen 7"/>
          <p:cNvSpPr/>
          <p:nvPr/>
        </p:nvSpPr>
        <p:spPr>
          <a:xfrm rot="5400000">
            <a:off x="998887" y="4481834"/>
            <a:ext cx="432048" cy="486623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1000" b="1" dirty="0" smtClean="0">
                <a:solidFill>
                  <a:schemeClr val="bg1"/>
                </a:solidFill>
              </a:rPr>
              <a:t>NEU</a:t>
            </a:r>
            <a:endParaRPr lang="de-AT" sz="1600" b="1" dirty="0">
              <a:solidFill>
                <a:schemeClr val="bg1"/>
              </a:solidFill>
            </a:endParaRPr>
          </a:p>
        </p:txBody>
      </p:sp>
      <p:sp>
        <p:nvSpPr>
          <p:cNvPr id="2" name="Gefaltete Ecke 1"/>
          <p:cNvSpPr/>
          <p:nvPr/>
        </p:nvSpPr>
        <p:spPr>
          <a:xfrm rot="21406565">
            <a:off x="3434854" y="1771001"/>
            <a:ext cx="4043842" cy="4297469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/>
              <a:t>Verkürzung der Fristen wenn </a:t>
            </a:r>
            <a:r>
              <a:rPr lang="de-DE" dirty="0"/>
              <a:t>sich aufgrund der Feiertagssituation innerhalb von drei Wochen weniger als 10AT </a:t>
            </a:r>
            <a:r>
              <a:rPr lang="de-DE" dirty="0" smtClean="0"/>
              <a:t>ergeben!</a:t>
            </a:r>
          </a:p>
          <a:p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Bei 9 AT</a:t>
            </a:r>
            <a:r>
              <a:rPr lang="de-DE" dirty="0"/>
              <a:t>: zusätzlich NB 72h auf 48h </a:t>
            </a:r>
            <a:r>
              <a:rPr lang="de-DE" sz="1600" dirty="0"/>
              <a:t>(Übermittlung Verbrauchsdaten an </a:t>
            </a:r>
            <a:r>
              <a:rPr lang="de-DE" sz="1600" dirty="0" smtClean="0"/>
              <a:t>LN)</a:t>
            </a:r>
            <a:endParaRPr lang="de-A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Bei 8AT</a:t>
            </a:r>
            <a:r>
              <a:rPr lang="de-DE" dirty="0"/>
              <a:t>: zusätzlich LN 72h auf 48h </a:t>
            </a:r>
            <a:r>
              <a:rPr lang="de-DE" sz="1600" dirty="0"/>
              <a:t>(Beharrung)</a:t>
            </a:r>
            <a:endParaRPr lang="de-A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Bei 7AT</a:t>
            </a:r>
            <a:r>
              <a:rPr lang="de-DE" dirty="0"/>
              <a:t>: zusätzlich LN 48h auf 24h </a:t>
            </a:r>
            <a:r>
              <a:rPr lang="de-DE" sz="1600" dirty="0"/>
              <a:t>(Beharrung)</a:t>
            </a:r>
            <a:endParaRPr lang="de-AT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Bei 6AT</a:t>
            </a:r>
            <a:r>
              <a:rPr lang="de-DE" dirty="0"/>
              <a:t>: zusätzlich NB 48h auf 24h </a:t>
            </a:r>
            <a:r>
              <a:rPr lang="de-DE" sz="1600" dirty="0"/>
              <a:t>(Übermittlung Verbrauchsdaten an LN</a:t>
            </a:r>
            <a:r>
              <a:rPr lang="de-DE" sz="1600" dirty="0" smtClean="0"/>
              <a:t>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2757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6590041" y="1724399"/>
            <a:ext cx="2555651" cy="455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44" name="Group 15"/>
          <p:cNvGrpSpPr>
            <a:grpSpLocks noChangeAspect="1"/>
          </p:cNvGrpSpPr>
          <p:nvPr/>
        </p:nvGrpSpPr>
        <p:grpSpPr bwMode="auto">
          <a:xfrm>
            <a:off x="7516676" y="960569"/>
            <a:ext cx="691728" cy="800234"/>
            <a:chOff x="2294" y="1182"/>
            <a:chExt cx="204" cy="236"/>
          </a:xfrm>
          <a:noFill/>
          <a:effectLst>
            <a:glow rad="63500">
              <a:schemeClr val="accent1">
                <a:lumMod val="75000"/>
                <a:alpha val="20000"/>
              </a:schemeClr>
            </a:glow>
            <a:outerShdw blurRad="76200" dir="18900000" sy="23000" kx="-1200000" algn="bl" rotWithShape="0">
              <a:prstClr val="black">
                <a:alpha val="50000"/>
              </a:prstClr>
            </a:outerShdw>
          </a:effectLst>
        </p:grpSpPr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2294" y="1182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2315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2476" y="1241"/>
              <a:ext cx="0" cy="24"/>
            </a:xfrm>
            <a:custGeom>
              <a:avLst/>
              <a:gdLst>
                <a:gd name="T0" fmla="*/ 0 h 78"/>
                <a:gd name="T1" fmla="*/ 78 h 78"/>
                <a:gd name="T2" fmla="*/ 0 h 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8">
                  <a:moveTo>
                    <a:pt x="0" y="0"/>
                  </a:move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2294" y="1254"/>
              <a:ext cx="204" cy="59"/>
            </a:xfrm>
            <a:custGeom>
              <a:avLst/>
              <a:gdLst>
                <a:gd name="T0" fmla="*/ 663 w 663"/>
                <a:gd name="T1" fmla="*/ 192 h 192"/>
                <a:gd name="T2" fmla="*/ 0 w 663"/>
                <a:gd name="T3" fmla="*/ 192 h 192"/>
                <a:gd name="T4" fmla="*/ 330 w 663"/>
                <a:gd name="T5" fmla="*/ 0 h 192"/>
                <a:gd name="T6" fmla="*/ 330 w 663"/>
                <a:gd name="T7" fmla="*/ 0 h 192"/>
                <a:gd name="T8" fmla="*/ 663 w 663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92">
                  <a:moveTo>
                    <a:pt x="663" y="192"/>
                  </a:moveTo>
                  <a:lnTo>
                    <a:pt x="0" y="192"/>
                  </a:lnTo>
                  <a:lnTo>
                    <a:pt x="330" y="0"/>
                  </a:lnTo>
                  <a:lnTo>
                    <a:pt x="330" y="0"/>
                  </a:lnTo>
                  <a:lnTo>
                    <a:pt x="663" y="192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auto">
            <a:xfrm>
              <a:off x="2315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2476" y="1313"/>
              <a:ext cx="0" cy="24"/>
            </a:xfrm>
            <a:custGeom>
              <a:avLst/>
              <a:gdLst>
                <a:gd name="T0" fmla="*/ 0 h 77"/>
                <a:gd name="T1" fmla="*/ 77 h 77"/>
                <a:gd name="T2" fmla="*/ 0 h 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7">
                  <a:moveTo>
                    <a:pt x="0" y="0"/>
                  </a:move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2330" y="1194"/>
              <a:ext cx="66" cy="224"/>
            </a:xfrm>
            <a:custGeom>
              <a:avLst/>
              <a:gdLst>
                <a:gd name="T0" fmla="*/ 145 w 212"/>
                <a:gd name="T1" fmla="*/ 0 h 729"/>
                <a:gd name="T2" fmla="*/ 145 w 212"/>
                <a:gd name="T3" fmla="*/ 443 h 729"/>
                <a:gd name="T4" fmla="*/ 0 w 212"/>
                <a:gd name="T5" fmla="*/ 729 h 729"/>
                <a:gd name="T6" fmla="*/ 212 w 212"/>
                <a:gd name="T7" fmla="*/ 520 h 729"/>
                <a:gd name="T8" fmla="*/ 145 w 212"/>
                <a:gd name="T9" fmla="*/ 443 h 729"/>
                <a:gd name="T10" fmla="*/ 145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145" y="0"/>
                  </a:moveTo>
                  <a:lnTo>
                    <a:pt x="145" y="443"/>
                  </a:lnTo>
                  <a:lnTo>
                    <a:pt x="0" y="729"/>
                  </a:lnTo>
                  <a:lnTo>
                    <a:pt x="212" y="520"/>
                  </a:lnTo>
                  <a:lnTo>
                    <a:pt x="145" y="44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2396" y="1194"/>
              <a:ext cx="65" cy="224"/>
            </a:xfrm>
            <a:custGeom>
              <a:avLst/>
              <a:gdLst>
                <a:gd name="T0" fmla="*/ 66 w 212"/>
                <a:gd name="T1" fmla="*/ 0 h 729"/>
                <a:gd name="T2" fmla="*/ 66 w 212"/>
                <a:gd name="T3" fmla="*/ 443 h 729"/>
                <a:gd name="T4" fmla="*/ 212 w 212"/>
                <a:gd name="T5" fmla="*/ 729 h 729"/>
                <a:gd name="T6" fmla="*/ 0 w 212"/>
                <a:gd name="T7" fmla="*/ 520 h 729"/>
                <a:gd name="T8" fmla="*/ 66 w 212"/>
                <a:gd name="T9" fmla="*/ 443 h 729"/>
                <a:gd name="T10" fmla="*/ 66 w 212"/>
                <a:gd name="T1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729">
                  <a:moveTo>
                    <a:pt x="66" y="0"/>
                  </a:moveTo>
                  <a:lnTo>
                    <a:pt x="66" y="443"/>
                  </a:lnTo>
                  <a:lnTo>
                    <a:pt x="212" y="729"/>
                  </a:lnTo>
                  <a:lnTo>
                    <a:pt x="0" y="520"/>
                  </a:lnTo>
                  <a:lnTo>
                    <a:pt x="66" y="44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ZPID</a:t>
            </a:r>
            <a:r>
              <a:rPr lang="de-DE" sz="2000" dirty="0" smtClean="0"/>
              <a:t> – </a:t>
            </a:r>
            <a:r>
              <a:rPr lang="de-DE" sz="2000" dirty="0" err="1" smtClean="0"/>
              <a:t>Zählpunktsidentifikation</a:t>
            </a:r>
            <a:r>
              <a:rPr lang="de-DE" sz="2000" dirty="0" smtClean="0"/>
              <a:t> (1/5)</a:t>
            </a:r>
            <a:endParaRPr lang="de-AT" sz="2000" dirty="0"/>
          </a:p>
        </p:txBody>
      </p:sp>
      <p:sp>
        <p:nvSpPr>
          <p:cNvPr id="5" name="Rechteck 4"/>
          <p:cNvSpPr/>
          <p:nvPr/>
        </p:nvSpPr>
        <p:spPr>
          <a:xfrm>
            <a:off x="0" y="1724400"/>
            <a:ext cx="2557469" cy="455742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>
            <a:off x="7056276" y="865978"/>
            <a:ext cx="753804" cy="1117547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NB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24" name="AutoShape 3"/>
          <p:cNvSpPr>
            <a:spLocks noChangeAspect="1" noChangeArrowheads="1" noTextEdit="1"/>
          </p:cNvSpPr>
          <p:nvPr/>
        </p:nvSpPr>
        <p:spPr bwMode="auto">
          <a:xfrm>
            <a:off x="7056276" y="937862"/>
            <a:ext cx="1751009" cy="23320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2" name="Pfeil nach rechts 1"/>
          <p:cNvSpPr/>
          <p:nvPr/>
        </p:nvSpPr>
        <p:spPr>
          <a:xfrm>
            <a:off x="2214265" y="2060848"/>
            <a:ext cx="4503603" cy="673015"/>
          </a:xfrm>
          <a:prstGeom prst="right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„ZP-Anfrage“ &lt;ANFRAGE_ZPID&gt;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07504" y="2149962"/>
            <a:ext cx="6140619" cy="3943334"/>
          </a:xfrm>
          <a:prstGeom prst="roundRect">
            <a:avLst>
              <a:gd name="adj" fmla="val 5412"/>
            </a:avLst>
          </a:prstGeom>
          <a:solidFill>
            <a:schemeClr val="bg1">
              <a:lumMod val="8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AT" sz="2000" dirty="0">
                <a:solidFill>
                  <a:schemeClr val="tx1"/>
                </a:solidFill>
              </a:rPr>
              <a:t>&lt;ANFRAGE_ZPID&gt;</a:t>
            </a:r>
          </a:p>
          <a:p>
            <a:r>
              <a:rPr lang="de-DE" sz="1400" b="1" dirty="0" smtClean="0">
                <a:solidFill>
                  <a:schemeClr val="tx1"/>
                </a:solidFill>
              </a:rPr>
              <a:t>ZP-Anfrage</a:t>
            </a: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endParaRPr lang="de-DE" sz="1400" b="1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endParaRPr lang="de-DE" sz="1400" b="1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  <a:p>
            <a:endParaRPr lang="de-DE" sz="1400" b="1" dirty="0">
              <a:solidFill>
                <a:schemeClr val="tx1"/>
              </a:solidFill>
            </a:endParaRPr>
          </a:p>
          <a:p>
            <a:endParaRPr lang="de-DE" sz="1400" b="1" dirty="0" smtClean="0">
              <a:solidFill>
                <a:schemeClr val="tx1"/>
              </a:solidFill>
            </a:endParaRPr>
          </a:p>
        </p:txBody>
      </p:sp>
      <p:grpSp>
        <p:nvGrpSpPr>
          <p:cNvPr id="104" name="Gruppieren 103"/>
          <p:cNvGrpSpPr/>
          <p:nvPr/>
        </p:nvGrpSpPr>
        <p:grpSpPr>
          <a:xfrm>
            <a:off x="785445" y="888811"/>
            <a:ext cx="837650" cy="904786"/>
            <a:chOff x="100765" y="2684512"/>
            <a:chExt cx="415926" cy="449262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glow rad="63500">
              <a:srgbClr val="92D050">
                <a:alpha val="20000"/>
              </a:srgb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89" name="Freeform 27"/>
            <p:cNvSpPr>
              <a:spLocks/>
            </p:cNvSpPr>
            <p:nvPr/>
          </p:nvSpPr>
          <p:spPr bwMode="auto">
            <a:xfrm>
              <a:off x="315078" y="2792462"/>
              <a:ext cx="23813" cy="22225"/>
            </a:xfrm>
            <a:custGeom>
              <a:avLst/>
              <a:gdLst>
                <a:gd name="T0" fmla="*/ 43 w 46"/>
                <a:gd name="T1" fmla="*/ 19 h 46"/>
                <a:gd name="T2" fmla="*/ 27 w 46"/>
                <a:gd name="T3" fmla="*/ 44 h 46"/>
                <a:gd name="T4" fmla="*/ 2 w 46"/>
                <a:gd name="T5" fmla="*/ 28 h 46"/>
                <a:gd name="T6" fmla="*/ 18 w 46"/>
                <a:gd name="T7" fmla="*/ 3 h 46"/>
                <a:gd name="T8" fmla="*/ 43 w 46"/>
                <a:gd name="T9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9"/>
                  </a:moveTo>
                  <a:cubicBezTo>
                    <a:pt x="46" y="30"/>
                    <a:pt x="38" y="41"/>
                    <a:pt x="27" y="44"/>
                  </a:cubicBezTo>
                  <a:cubicBezTo>
                    <a:pt x="16" y="46"/>
                    <a:pt x="5" y="39"/>
                    <a:pt x="2" y="28"/>
                  </a:cubicBezTo>
                  <a:cubicBezTo>
                    <a:pt x="0" y="16"/>
                    <a:pt x="7" y="5"/>
                    <a:pt x="18" y="3"/>
                  </a:cubicBezTo>
                  <a:cubicBezTo>
                    <a:pt x="30" y="0"/>
                    <a:pt x="41" y="8"/>
                    <a:pt x="43" y="19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0" name="Freeform 28"/>
            <p:cNvSpPr>
              <a:spLocks/>
            </p:cNvSpPr>
            <p:nvPr/>
          </p:nvSpPr>
          <p:spPr bwMode="auto">
            <a:xfrm>
              <a:off x="292853" y="2684512"/>
              <a:ext cx="42863" cy="106363"/>
            </a:xfrm>
            <a:custGeom>
              <a:avLst/>
              <a:gdLst>
                <a:gd name="T0" fmla="*/ 16 w 87"/>
                <a:gd name="T1" fmla="*/ 0 h 220"/>
                <a:gd name="T2" fmla="*/ 87 w 87"/>
                <a:gd name="T3" fmla="*/ 209 h 220"/>
                <a:gd name="T4" fmla="*/ 38 w 87"/>
                <a:gd name="T5" fmla="*/ 220 h 220"/>
                <a:gd name="T6" fmla="*/ 16 w 87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220">
                  <a:moveTo>
                    <a:pt x="16" y="0"/>
                  </a:moveTo>
                  <a:cubicBezTo>
                    <a:pt x="50" y="37"/>
                    <a:pt x="69" y="168"/>
                    <a:pt x="87" y="209"/>
                  </a:cubicBezTo>
                  <a:lnTo>
                    <a:pt x="38" y="220"/>
                  </a:lnTo>
                  <a:cubicBezTo>
                    <a:pt x="37" y="175"/>
                    <a:pt x="0" y="50"/>
                    <a:pt x="16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1" name="Freeform 29"/>
            <p:cNvSpPr>
              <a:spLocks/>
            </p:cNvSpPr>
            <p:nvPr/>
          </p:nvSpPr>
          <p:spPr bwMode="auto">
            <a:xfrm>
              <a:off x="337303" y="2795637"/>
              <a:ext cx="104775" cy="49213"/>
            </a:xfrm>
            <a:custGeom>
              <a:avLst/>
              <a:gdLst>
                <a:gd name="T0" fmla="*/ 216 w 216"/>
                <a:gd name="T1" fmla="*/ 91 h 101"/>
                <a:gd name="T2" fmla="*/ 0 w 216"/>
                <a:gd name="T3" fmla="*/ 48 h 101"/>
                <a:gd name="T4" fmla="*/ 16 w 216"/>
                <a:gd name="T5" fmla="*/ 0 h 101"/>
                <a:gd name="T6" fmla="*/ 216 w 216"/>
                <a:gd name="T7" fmla="*/ 9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1">
                  <a:moveTo>
                    <a:pt x="216" y="91"/>
                  </a:moveTo>
                  <a:cubicBezTo>
                    <a:pt x="168" y="101"/>
                    <a:pt x="45" y="53"/>
                    <a:pt x="0" y="48"/>
                  </a:cubicBezTo>
                  <a:lnTo>
                    <a:pt x="16" y="0"/>
                  </a:lnTo>
                  <a:cubicBezTo>
                    <a:pt x="55" y="21"/>
                    <a:pt x="182" y="53"/>
                    <a:pt x="216" y="9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2" name="Freeform 30"/>
            <p:cNvSpPr>
              <a:spLocks/>
            </p:cNvSpPr>
            <p:nvPr/>
          </p:nvSpPr>
          <p:spPr bwMode="auto">
            <a:xfrm>
              <a:off x="235703" y="2803574"/>
              <a:ext cx="87313" cy="82550"/>
            </a:xfrm>
            <a:custGeom>
              <a:avLst/>
              <a:gdLst>
                <a:gd name="T0" fmla="*/ 0 w 178"/>
                <a:gd name="T1" fmla="*/ 166 h 166"/>
                <a:gd name="T2" fmla="*/ 144 w 178"/>
                <a:gd name="T3" fmla="*/ 0 h 166"/>
                <a:gd name="T4" fmla="*/ 178 w 178"/>
                <a:gd name="T5" fmla="*/ 36 h 166"/>
                <a:gd name="T6" fmla="*/ 0 w 178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0" y="166"/>
                  </a:moveTo>
                  <a:cubicBezTo>
                    <a:pt x="14" y="119"/>
                    <a:pt x="117" y="36"/>
                    <a:pt x="144" y="0"/>
                  </a:cubicBezTo>
                  <a:lnTo>
                    <a:pt x="178" y="36"/>
                  </a:lnTo>
                  <a:cubicBezTo>
                    <a:pt x="140" y="60"/>
                    <a:pt x="50" y="155"/>
                    <a:pt x="0" y="16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3" name="Freeform 31"/>
            <p:cNvSpPr>
              <a:spLocks/>
            </p:cNvSpPr>
            <p:nvPr/>
          </p:nvSpPr>
          <p:spPr bwMode="auto">
            <a:xfrm>
              <a:off x="448428" y="2865487"/>
              <a:ext cx="17463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3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9"/>
                    <a:pt x="0" y="20"/>
                    <a:pt x="2" y="12"/>
                  </a:cubicBezTo>
                  <a:cubicBezTo>
                    <a:pt x="5" y="5"/>
                    <a:pt x="13" y="0"/>
                    <a:pt x="21" y="3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4" name="Freeform 32"/>
            <p:cNvSpPr>
              <a:spLocks/>
            </p:cNvSpPr>
            <p:nvPr/>
          </p:nvSpPr>
          <p:spPr bwMode="auto">
            <a:xfrm>
              <a:off x="451603" y="2790874"/>
              <a:ext cx="34925" cy="74613"/>
            </a:xfrm>
            <a:custGeom>
              <a:avLst/>
              <a:gdLst>
                <a:gd name="T0" fmla="*/ 63 w 71"/>
                <a:gd name="T1" fmla="*/ 0 h 154"/>
                <a:gd name="T2" fmla="*/ 34 w 71"/>
                <a:gd name="T3" fmla="*/ 154 h 154"/>
                <a:gd name="T4" fmla="*/ 0 w 71"/>
                <a:gd name="T5" fmla="*/ 144 h 154"/>
                <a:gd name="T6" fmla="*/ 63 w 71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4">
                  <a:moveTo>
                    <a:pt x="63" y="0"/>
                  </a:moveTo>
                  <a:cubicBezTo>
                    <a:pt x="71" y="35"/>
                    <a:pt x="38" y="123"/>
                    <a:pt x="34" y="154"/>
                  </a:cubicBezTo>
                  <a:lnTo>
                    <a:pt x="0" y="144"/>
                  </a:lnTo>
                  <a:cubicBezTo>
                    <a:pt x="15" y="116"/>
                    <a:pt x="36" y="25"/>
                    <a:pt x="63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5" name="Freeform 33"/>
            <p:cNvSpPr>
              <a:spLocks/>
            </p:cNvSpPr>
            <p:nvPr/>
          </p:nvSpPr>
          <p:spPr bwMode="auto">
            <a:xfrm>
              <a:off x="457953" y="2875012"/>
              <a:ext cx="58738" cy="61913"/>
            </a:xfrm>
            <a:custGeom>
              <a:avLst/>
              <a:gdLst>
                <a:gd name="T0" fmla="*/ 119 w 119"/>
                <a:gd name="T1" fmla="*/ 127 h 127"/>
                <a:gd name="T2" fmla="*/ 0 w 119"/>
                <a:gd name="T3" fmla="*/ 24 h 127"/>
                <a:gd name="T4" fmla="*/ 27 w 119"/>
                <a:gd name="T5" fmla="*/ 0 h 127"/>
                <a:gd name="T6" fmla="*/ 119 w 119"/>
                <a:gd name="T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7">
                  <a:moveTo>
                    <a:pt x="119" y="127"/>
                  </a:moveTo>
                  <a:cubicBezTo>
                    <a:pt x="85" y="117"/>
                    <a:pt x="26" y="43"/>
                    <a:pt x="0" y="24"/>
                  </a:cubicBezTo>
                  <a:lnTo>
                    <a:pt x="27" y="0"/>
                  </a:lnTo>
                  <a:cubicBezTo>
                    <a:pt x="44" y="27"/>
                    <a:pt x="111" y="91"/>
                    <a:pt x="119" y="127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6" name="Freeform 34"/>
            <p:cNvSpPr>
              <a:spLocks/>
            </p:cNvSpPr>
            <p:nvPr/>
          </p:nvSpPr>
          <p:spPr bwMode="auto">
            <a:xfrm>
              <a:off x="372228" y="2867074"/>
              <a:ext cx="76200" cy="31750"/>
            </a:xfrm>
            <a:custGeom>
              <a:avLst/>
              <a:gdLst>
                <a:gd name="T0" fmla="*/ 0 w 156"/>
                <a:gd name="T1" fmla="*/ 53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3"/>
                  </a:moveTo>
                  <a:cubicBezTo>
                    <a:pt x="25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6"/>
                    <a:pt x="35" y="64"/>
                    <a:pt x="0" y="53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7" name="Freeform 35"/>
            <p:cNvSpPr>
              <a:spLocks/>
            </p:cNvSpPr>
            <p:nvPr/>
          </p:nvSpPr>
          <p:spPr bwMode="auto">
            <a:xfrm>
              <a:off x="178553" y="2859137"/>
              <a:ext cx="15875" cy="15875"/>
            </a:xfrm>
            <a:custGeom>
              <a:avLst/>
              <a:gdLst>
                <a:gd name="T0" fmla="*/ 31 w 33"/>
                <a:gd name="T1" fmla="*/ 21 h 33"/>
                <a:gd name="T2" fmla="*/ 12 w 33"/>
                <a:gd name="T3" fmla="*/ 31 h 33"/>
                <a:gd name="T4" fmla="*/ 2 w 33"/>
                <a:gd name="T5" fmla="*/ 12 h 33"/>
                <a:gd name="T6" fmla="*/ 21 w 33"/>
                <a:gd name="T7" fmla="*/ 2 h 33"/>
                <a:gd name="T8" fmla="*/ 31 w 33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1" y="21"/>
                  </a:moveTo>
                  <a:cubicBezTo>
                    <a:pt x="28" y="29"/>
                    <a:pt x="20" y="33"/>
                    <a:pt x="12" y="31"/>
                  </a:cubicBezTo>
                  <a:cubicBezTo>
                    <a:pt x="4" y="28"/>
                    <a:pt x="0" y="20"/>
                    <a:pt x="2" y="12"/>
                  </a:cubicBezTo>
                  <a:cubicBezTo>
                    <a:pt x="5" y="5"/>
                    <a:pt x="13" y="0"/>
                    <a:pt x="21" y="2"/>
                  </a:cubicBezTo>
                  <a:cubicBezTo>
                    <a:pt x="29" y="5"/>
                    <a:pt x="33" y="13"/>
                    <a:pt x="31" y="21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8" name="Freeform 36"/>
            <p:cNvSpPr>
              <a:spLocks/>
            </p:cNvSpPr>
            <p:nvPr/>
          </p:nvSpPr>
          <p:spPr bwMode="auto">
            <a:xfrm>
              <a:off x="181728" y="2782937"/>
              <a:ext cx="33338" cy="76200"/>
            </a:xfrm>
            <a:custGeom>
              <a:avLst/>
              <a:gdLst>
                <a:gd name="T0" fmla="*/ 62 w 70"/>
                <a:gd name="T1" fmla="*/ 0 h 154"/>
                <a:gd name="T2" fmla="*/ 34 w 70"/>
                <a:gd name="T3" fmla="*/ 154 h 154"/>
                <a:gd name="T4" fmla="*/ 0 w 70"/>
                <a:gd name="T5" fmla="*/ 144 h 154"/>
                <a:gd name="T6" fmla="*/ 62 w 70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54">
                  <a:moveTo>
                    <a:pt x="62" y="0"/>
                  </a:moveTo>
                  <a:cubicBezTo>
                    <a:pt x="70" y="34"/>
                    <a:pt x="37" y="122"/>
                    <a:pt x="34" y="154"/>
                  </a:cubicBezTo>
                  <a:lnTo>
                    <a:pt x="0" y="144"/>
                  </a:lnTo>
                  <a:cubicBezTo>
                    <a:pt x="15" y="115"/>
                    <a:pt x="35" y="25"/>
                    <a:pt x="62" y="0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99" name="Freeform 37"/>
            <p:cNvSpPr>
              <a:spLocks/>
            </p:cNvSpPr>
            <p:nvPr/>
          </p:nvSpPr>
          <p:spPr bwMode="auto">
            <a:xfrm>
              <a:off x="188078" y="2868662"/>
              <a:ext cx="57150" cy="61913"/>
            </a:xfrm>
            <a:custGeom>
              <a:avLst/>
              <a:gdLst>
                <a:gd name="T0" fmla="*/ 119 w 119"/>
                <a:gd name="T1" fmla="*/ 126 h 126"/>
                <a:gd name="T2" fmla="*/ 0 w 119"/>
                <a:gd name="T3" fmla="*/ 24 h 126"/>
                <a:gd name="T4" fmla="*/ 26 w 119"/>
                <a:gd name="T5" fmla="*/ 0 h 126"/>
                <a:gd name="T6" fmla="*/ 119 w 119"/>
                <a:gd name="T7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26">
                  <a:moveTo>
                    <a:pt x="119" y="126"/>
                  </a:moveTo>
                  <a:cubicBezTo>
                    <a:pt x="85" y="116"/>
                    <a:pt x="25" y="43"/>
                    <a:pt x="0" y="24"/>
                  </a:cubicBezTo>
                  <a:lnTo>
                    <a:pt x="26" y="0"/>
                  </a:lnTo>
                  <a:cubicBezTo>
                    <a:pt x="43" y="27"/>
                    <a:pt x="111" y="90"/>
                    <a:pt x="119" y="126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0" name="Freeform 38"/>
            <p:cNvSpPr>
              <a:spLocks/>
            </p:cNvSpPr>
            <p:nvPr/>
          </p:nvSpPr>
          <p:spPr bwMode="auto">
            <a:xfrm>
              <a:off x="100765" y="2860724"/>
              <a:ext cx="77788" cy="30163"/>
            </a:xfrm>
            <a:custGeom>
              <a:avLst/>
              <a:gdLst>
                <a:gd name="T0" fmla="*/ 0 w 156"/>
                <a:gd name="T1" fmla="*/ 54 h 64"/>
                <a:gd name="T2" fmla="*/ 148 w 156"/>
                <a:gd name="T3" fmla="*/ 0 h 64"/>
                <a:gd name="T4" fmla="*/ 156 w 156"/>
                <a:gd name="T5" fmla="*/ 35 h 64"/>
                <a:gd name="T6" fmla="*/ 0 w 156"/>
                <a:gd name="T7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64">
                  <a:moveTo>
                    <a:pt x="0" y="54"/>
                  </a:moveTo>
                  <a:cubicBezTo>
                    <a:pt x="26" y="29"/>
                    <a:pt x="118" y="13"/>
                    <a:pt x="148" y="0"/>
                  </a:cubicBezTo>
                  <a:lnTo>
                    <a:pt x="156" y="35"/>
                  </a:lnTo>
                  <a:cubicBezTo>
                    <a:pt x="124" y="37"/>
                    <a:pt x="35" y="64"/>
                    <a:pt x="0" y="54"/>
                  </a:cubicBez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1" name="Freeform 39"/>
            <p:cNvSpPr>
              <a:spLocks/>
            </p:cNvSpPr>
            <p:nvPr/>
          </p:nvSpPr>
          <p:spPr bwMode="auto">
            <a:xfrm>
              <a:off x="315078" y="2828974"/>
              <a:ext cx="23813" cy="304800"/>
            </a:xfrm>
            <a:custGeom>
              <a:avLst/>
              <a:gdLst>
                <a:gd name="T0" fmla="*/ 9 w 49"/>
                <a:gd name="T1" fmla="*/ 0 h 625"/>
                <a:gd name="T2" fmla="*/ 41 w 49"/>
                <a:gd name="T3" fmla="*/ 0 h 625"/>
                <a:gd name="T4" fmla="*/ 49 w 49"/>
                <a:gd name="T5" fmla="*/ 625 h 625"/>
                <a:gd name="T6" fmla="*/ 0 w 49"/>
                <a:gd name="T7" fmla="*/ 625 h 625"/>
                <a:gd name="T8" fmla="*/ 9 w 49"/>
                <a:gd name="T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25">
                  <a:moveTo>
                    <a:pt x="9" y="0"/>
                  </a:moveTo>
                  <a:lnTo>
                    <a:pt x="41" y="0"/>
                  </a:lnTo>
                  <a:lnTo>
                    <a:pt x="49" y="625"/>
                  </a:lnTo>
                  <a:lnTo>
                    <a:pt x="0" y="62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2" name="Freeform 40"/>
            <p:cNvSpPr>
              <a:spLocks/>
            </p:cNvSpPr>
            <p:nvPr/>
          </p:nvSpPr>
          <p:spPr bwMode="auto">
            <a:xfrm>
              <a:off x="450015" y="2892474"/>
              <a:ext cx="12700" cy="174625"/>
            </a:xfrm>
            <a:custGeom>
              <a:avLst/>
              <a:gdLst>
                <a:gd name="T0" fmla="*/ 4 w 27"/>
                <a:gd name="T1" fmla="*/ 0 h 356"/>
                <a:gd name="T2" fmla="*/ 23 w 27"/>
                <a:gd name="T3" fmla="*/ 0 h 356"/>
                <a:gd name="T4" fmla="*/ 27 w 27"/>
                <a:gd name="T5" fmla="*/ 356 h 356"/>
                <a:gd name="T6" fmla="*/ 0 w 27"/>
                <a:gd name="T7" fmla="*/ 356 h 356"/>
                <a:gd name="T8" fmla="*/ 4 w 27"/>
                <a:gd name="T9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6">
                  <a:moveTo>
                    <a:pt x="4" y="0"/>
                  </a:moveTo>
                  <a:lnTo>
                    <a:pt x="23" y="0"/>
                  </a:lnTo>
                  <a:lnTo>
                    <a:pt x="27" y="356"/>
                  </a:lnTo>
                  <a:lnTo>
                    <a:pt x="0" y="356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  <p:sp>
          <p:nvSpPr>
            <p:cNvPr id="103" name="Freeform 41"/>
            <p:cNvSpPr>
              <a:spLocks/>
            </p:cNvSpPr>
            <p:nvPr/>
          </p:nvSpPr>
          <p:spPr bwMode="auto">
            <a:xfrm>
              <a:off x="176965" y="2887712"/>
              <a:ext cx="15875" cy="206375"/>
            </a:xfrm>
            <a:custGeom>
              <a:avLst/>
              <a:gdLst>
                <a:gd name="T0" fmla="*/ 6 w 33"/>
                <a:gd name="T1" fmla="*/ 0 h 421"/>
                <a:gd name="T2" fmla="*/ 28 w 33"/>
                <a:gd name="T3" fmla="*/ 0 h 421"/>
                <a:gd name="T4" fmla="*/ 33 w 33"/>
                <a:gd name="T5" fmla="*/ 421 h 421"/>
                <a:gd name="T6" fmla="*/ 0 w 33"/>
                <a:gd name="T7" fmla="*/ 421 h 421"/>
                <a:gd name="T8" fmla="*/ 6 w 33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21">
                  <a:moveTo>
                    <a:pt x="6" y="0"/>
                  </a:moveTo>
                  <a:lnTo>
                    <a:pt x="28" y="0"/>
                  </a:lnTo>
                  <a:lnTo>
                    <a:pt x="33" y="421"/>
                  </a:lnTo>
                  <a:lnTo>
                    <a:pt x="0" y="42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190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AT"/>
            </a:p>
          </p:txBody>
        </p:sp>
      </p:grpSp>
      <p:sp>
        <p:nvSpPr>
          <p:cNvPr id="7" name="Freeform 11"/>
          <p:cNvSpPr>
            <a:spLocks/>
          </p:cNvSpPr>
          <p:nvPr/>
        </p:nvSpPr>
        <p:spPr bwMode="auto">
          <a:xfrm>
            <a:off x="1335238" y="865978"/>
            <a:ext cx="768563" cy="1122862"/>
          </a:xfrm>
          <a:custGeom>
            <a:avLst/>
            <a:gdLst/>
            <a:ahLst/>
            <a:cxnLst>
              <a:cxn ang="0">
                <a:pos x="414" y="0"/>
              </a:cxn>
              <a:cxn ang="0">
                <a:pos x="163" y="251"/>
              </a:cxn>
              <a:cxn ang="0">
                <a:pos x="304" y="476"/>
              </a:cxn>
              <a:cxn ang="0">
                <a:pos x="0" y="1060"/>
              </a:cxn>
              <a:cxn ang="0">
                <a:pos x="5" y="1148"/>
              </a:cxn>
              <a:cxn ang="0">
                <a:pos x="414" y="1215"/>
              </a:cxn>
              <a:cxn ang="0">
                <a:pos x="823" y="1148"/>
              </a:cxn>
              <a:cxn ang="0">
                <a:pos x="828" y="1060"/>
              </a:cxn>
              <a:cxn ang="0">
                <a:pos x="524" y="476"/>
              </a:cxn>
              <a:cxn ang="0">
                <a:pos x="665" y="251"/>
              </a:cxn>
              <a:cxn ang="0">
                <a:pos x="414" y="0"/>
              </a:cxn>
            </a:cxnLst>
            <a:rect l="0" t="0" r="r" b="b"/>
            <a:pathLst>
              <a:path w="828" h="1215">
                <a:moveTo>
                  <a:pt x="414" y="0"/>
                </a:moveTo>
                <a:cubicBezTo>
                  <a:pt x="275" y="0"/>
                  <a:pt x="163" y="113"/>
                  <a:pt x="163" y="251"/>
                </a:cubicBezTo>
                <a:cubicBezTo>
                  <a:pt x="163" y="351"/>
                  <a:pt x="220" y="435"/>
                  <a:pt x="304" y="476"/>
                </a:cubicBezTo>
                <a:cubicBezTo>
                  <a:pt x="129" y="547"/>
                  <a:pt x="0" y="781"/>
                  <a:pt x="0" y="1060"/>
                </a:cubicBezTo>
                <a:cubicBezTo>
                  <a:pt x="0" y="1090"/>
                  <a:pt x="2" y="1120"/>
                  <a:pt x="5" y="1148"/>
                </a:cubicBezTo>
                <a:cubicBezTo>
                  <a:pt x="120" y="1191"/>
                  <a:pt x="261" y="1215"/>
                  <a:pt x="414" y="1215"/>
                </a:cubicBezTo>
                <a:cubicBezTo>
                  <a:pt x="567" y="1215"/>
                  <a:pt x="708" y="1191"/>
                  <a:pt x="823" y="1148"/>
                </a:cubicBezTo>
                <a:cubicBezTo>
                  <a:pt x="826" y="1120"/>
                  <a:pt x="828" y="1090"/>
                  <a:pt x="828" y="1060"/>
                </a:cubicBezTo>
                <a:cubicBezTo>
                  <a:pt x="828" y="781"/>
                  <a:pt x="699" y="547"/>
                  <a:pt x="524" y="476"/>
                </a:cubicBezTo>
                <a:cubicBezTo>
                  <a:pt x="608" y="435"/>
                  <a:pt x="665" y="351"/>
                  <a:pt x="665" y="251"/>
                </a:cubicBezTo>
                <a:cubicBezTo>
                  <a:pt x="665" y="113"/>
                  <a:pt x="553" y="0"/>
                  <a:pt x="414" y="0"/>
                </a:cubicBez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90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</a:rPr>
              <a:t>LN</a:t>
            </a:r>
            <a:endParaRPr lang="de-AT" b="1" dirty="0">
              <a:solidFill>
                <a:schemeClr val="bg1"/>
              </a:solidFill>
            </a:endParaRPr>
          </a:p>
        </p:txBody>
      </p:sp>
      <p:graphicFrame>
        <p:nvGraphicFramePr>
          <p:cNvPr id="36" name="Tabel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347824"/>
              </p:ext>
            </p:extLst>
          </p:nvPr>
        </p:nvGraphicFramePr>
        <p:xfrm>
          <a:off x="3495973" y="2397355"/>
          <a:ext cx="2300436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0436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Optionale 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Firmenbuchnummer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Geburtsdatum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E-Mail Adresse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Telefonnummer des Kunden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Zählernummer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Zählertyp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" name="Diagonaler Streifen 36"/>
          <p:cNvSpPr/>
          <p:nvPr/>
        </p:nvSpPr>
        <p:spPr>
          <a:xfrm rot="5400000">
            <a:off x="5508087" y="4230000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graphicFrame>
        <p:nvGraphicFramePr>
          <p:cNvPr id="39" name="Tabel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694005"/>
              </p:ext>
            </p:extLst>
          </p:nvPr>
        </p:nvGraphicFramePr>
        <p:xfrm>
          <a:off x="384717" y="3068960"/>
          <a:ext cx="228492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4925"/>
              </a:tblGrid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Pflichtfelder: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Vollmacht ID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Netzbetreiber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Energierichtung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Manuelle Suche gewünscht</a:t>
                      </a:r>
                      <a:endParaRPr lang="de-AT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" name="Diagonaler Streifen 39"/>
          <p:cNvSpPr/>
          <p:nvPr/>
        </p:nvSpPr>
        <p:spPr>
          <a:xfrm rot="5400000">
            <a:off x="2376956" y="4286115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graphicFrame>
        <p:nvGraphicFramePr>
          <p:cNvPr id="41" name="Tabel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014960"/>
              </p:ext>
            </p:extLst>
          </p:nvPr>
        </p:nvGraphicFramePr>
        <p:xfrm>
          <a:off x="354866" y="4815962"/>
          <a:ext cx="2600443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0443"/>
              </a:tblGrid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Variante: Zählpunkt und Name: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err="1" smtClean="0">
                          <a:solidFill>
                            <a:schemeClr val="tx1"/>
                          </a:solidFill>
                        </a:rPr>
                        <a:t>Zählpunktsbezeichnung</a:t>
                      </a:r>
                      <a:endParaRPr lang="de-A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Firma oder Nachname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2" name="Tabel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903263"/>
              </p:ext>
            </p:extLst>
          </p:nvPr>
        </p:nvGraphicFramePr>
        <p:xfrm>
          <a:off x="3250136" y="4815962"/>
          <a:ext cx="2647237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7237"/>
              </a:tblGrid>
              <a:tr h="299121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Variante: </a:t>
                      </a:r>
                      <a:r>
                        <a:rPr lang="de-AT" sz="1400" b="1" dirty="0" smtClean="0">
                          <a:solidFill>
                            <a:schemeClr val="bg1"/>
                          </a:solidFill>
                        </a:rPr>
                        <a:t>Name und Adresse: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91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Firma oder Nachname</a:t>
                      </a:r>
                    </a:p>
                  </a:txBody>
                  <a:tcPr/>
                </a:tc>
              </a:tr>
              <a:tr h="299121">
                <a:tc>
                  <a:txBody>
                    <a:bodyPr/>
                    <a:lstStyle/>
                    <a:p>
                      <a:pPr marL="0" marR="0" indent="0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dirty="0" smtClean="0">
                          <a:solidFill>
                            <a:schemeClr val="tx1"/>
                          </a:solidFill>
                        </a:rPr>
                        <a:t>Anlagenadresse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3" name="Diagonaler Streifen 42"/>
          <p:cNvSpPr/>
          <p:nvPr/>
        </p:nvSpPr>
        <p:spPr>
          <a:xfrm rot="5400000">
            <a:off x="5508087" y="3615676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45" name="Diagonaler Streifen 44"/>
          <p:cNvSpPr/>
          <p:nvPr/>
        </p:nvSpPr>
        <p:spPr>
          <a:xfrm rot="5400000">
            <a:off x="5508087" y="3311400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4" name="Diagonaler Streifen 53"/>
          <p:cNvSpPr/>
          <p:nvPr/>
        </p:nvSpPr>
        <p:spPr>
          <a:xfrm rot="5400000">
            <a:off x="5508087" y="3006261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  <p:sp>
        <p:nvSpPr>
          <p:cNvPr id="55" name="Diagonaler Streifen 54"/>
          <p:cNvSpPr/>
          <p:nvPr/>
        </p:nvSpPr>
        <p:spPr>
          <a:xfrm rot="5400000">
            <a:off x="5508087" y="2703324"/>
            <a:ext cx="288034" cy="288000"/>
          </a:xfrm>
          <a:prstGeom prst="diagStripe">
            <a:avLst>
              <a:gd name="adj" fmla="val 3594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pPr algn="ctr"/>
            <a:r>
              <a:rPr lang="de-DE" sz="800" b="1" dirty="0" smtClean="0">
                <a:solidFill>
                  <a:schemeClr val="bg1"/>
                </a:solidFill>
              </a:rPr>
              <a:t>NEU</a:t>
            </a:r>
            <a:endParaRPr lang="de-A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94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ERGYlink ppt Vorlage final_v2">
  <a:themeElements>
    <a:clrScheme name="AGCS">
      <a:dk1>
        <a:sysClr val="windowText" lastClr="000000"/>
      </a:dk1>
      <a:lt1>
        <a:sysClr val="window" lastClr="FFFFFF"/>
      </a:lt1>
      <a:dk2>
        <a:srgbClr val="9F9F9F"/>
      </a:dk2>
      <a:lt2>
        <a:srgbClr val="EEEEEE"/>
      </a:lt2>
      <a:accent1>
        <a:srgbClr val="00A0B4"/>
      </a:accent1>
      <a:accent2>
        <a:srgbClr val="33B3C3"/>
      </a:accent2>
      <a:accent3>
        <a:srgbClr val="66C6D2"/>
      </a:accent3>
      <a:accent4>
        <a:srgbClr val="99D9E1"/>
      </a:accent4>
      <a:accent5>
        <a:srgbClr val="CCE6F0"/>
      </a:accent5>
      <a:accent6>
        <a:srgbClr val="E5F5F7"/>
      </a:accent6>
      <a:hlink>
        <a:srgbClr val="008FBA"/>
      </a:hlink>
      <a:folHlink>
        <a:srgbClr val="88D3F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GCS">
    <a:dk1>
      <a:sysClr val="windowText" lastClr="000000"/>
    </a:dk1>
    <a:lt1>
      <a:sysClr val="window" lastClr="FFFFFF"/>
    </a:lt1>
    <a:dk2>
      <a:srgbClr val="9F9F9F"/>
    </a:dk2>
    <a:lt2>
      <a:srgbClr val="EEEEEE"/>
    </a:lt2>
    <a:accent1>
      <a:srgbClr val="00A0B4"/>
    </a:accent1>
    <a:accent2>
      <a:srgbClr val="33B3C3"/>
    </a:accent2>
    <a:accent3>
      <a:srgbClr val="66C6D2"/>
    </a:accent3>
    <a:accent4>
      <a:srgbClr val="99D9E1"/>
    </a:accent4>
    <a:accent5>
      <a:srgbClr val="CCE6F0"/>
    </a:accent5>
    <a:accent6>
      <a:srgbClr val="E5F5F7"/>
    </a:accent6>
    <a:hlink>
      <a:srgbClr val="008FBA"/>
    </a:hlink>
    <a:folHlink>
      <a:srgbClr val="88D3F0"/>
    </a:folHlink>
  </a:clrScheme>
</a:themeOverride>
</file>

<file path=ppt/theme/themeOverride2.xml><?xml version="1.0" encoding="utf-8"?>
<a:themeOverride xmlns:a="http://schemas.openxmlformats.org/drawingml/2006/main">
  <a:clrScheme name="AGCS">
    <a:dk1>
      <a:sysClr val="windowText" lastClr="000000"/>
    </a:dk1>
    <a:lt1>
      <a:sysClr val="window" lastClr="FFFFFF"/>
    </a:lt1>
    <a:dk2>
      <a:srgbClr val="9F9F9F"/>
    </a:dk2>
    <a:lt2>
      <a:srgbClr val="EEEEEE"/>
    </a:lt2>
    <a:accent1>
      <a:srgbClr val="00A0B4"/>
    </a:accent1>
    <a:accent2>
      <a:srgbClr val="33B3C3"/>
    </a:accent2>
    <a:accent3>
      <a:srgbClr val="66C6D2"/>
    </a:accent3>
    <a:accent4>
      <a:srgbClr val="99D9E1"/>
    </a:accent4>
    <a:accent5>
      <a:srgbClr val="CCE6F0"/>
    </a:accent5>
    <a:accent6>
      <a:srgbClr val="E5F5F7"/>
    </a:accent6>
    <a:hlink>
      <a:srgbClr val="008FBA"/>
    </a:hlink>
    <a:folHlink>
      <a:srgbClr val="88D3F0"/>
    </a:folHlink>
  </a:clrScheme>
</a:themeOverride>
</file>

<file path=ppt/theme/themeOverride3.xml><?xml version="1.0" encoding="utf-8"?>
<a:themeOverride xmlns:a="http://schemas.openxmlformats.org/drawingml/2006/main">
  <a:clrScheme name="AGCS">
    <a:dk1>
      <a:sysClr val="windowText" lastClr="000000"/>
    </a:dk1>
    <a:lt1>
      <a:sysClr val="window" lastClr="FFFFFF"/>
    </a:lt1>
    <a:dk2>
      <a:srgbClr val="9F9F9F"/>
    </a:dk2>
    <a:lt2>
      <a:srgbClr val="EEEEEE"/>
    </a:lt2>
    <a:accent1>
      <a:srgbClr val="00A0B4"/>
    </a:accent1>
    <a:accent2>
      <a:srgbClr val="33B3C3"/>
    </a:accent2>
    <a:accent3>
      <a:srgbClr val="66C6D2"/>
    </a:accent3>
    <a:accent4>
      <a:srgbClr val="99D9E1"/>
    </a:accent4>
    <a:accent5>
      <a:srgbClr val="CCE6F0"/>
    </a:accent5>
    <a:accent6>
      <a:srgbClr val="E5F5F7"/>
    </a:accent6>
    <a:hlink>
      <a:srgbClr val="008FBA"/>
    </a:hlink>
    <a:folHlink>
      <a:srgbClr val="88D3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3170</Words>
  <Application>Microsoft Office PowerPoint</Application>
  <PresentationFormat>Bildschirmpräsentation (4:3)</PresentationFormat>
  <Paragraphs>1138</Paragraphs>
  <Slides>54</Slides>
  <Notes>1</Notes>
  <HiddenSlides>3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54</vt:i4>
      </vt:variant>
    </vt:vector>
  </HeadingPairs>
  <TitlesOfParts>
    <vt:vector size="58" baseType="lpstr">
      <vt:lpstr>Arial</vt:lpstr>
      <vt:lpstr>Calibri</vt:lpstr>
      <vt:lpstr>Tahoma</vt:lpstr>
      <vt:lpstr>ENERGYlink ppt Vorlage final_v2</vt:lpstr>
      <vt:lpstr>Prozesse</vt:lpstr>
      <vt:lpstr>Neuerungen</vt:lpstr>
      <vt:lpstr>Änderung der Message Codes</vt:lpstr>
      <vt:lpstr>Kölner Phonetik</vt:lpstr>
      <vt:lpstr>Frist Lieferantenwechsel</vt:lpstr>
      <vt:lpstr>Fristen ZPID, BINKUN</vt:lpstr>
      <vt:lpstr>Fristen WIES</vt:lpstr>
      <vt:lpstr>Fristen WIES</vt:lpstr>
      <vt:lpstr>ZPID – Zählpunktsidentifikation (1/5)</vt:lpstr>
      <vt:lpstr>ZPID – Zählpunktsidentifikation (2/5)</vt:lpstr>
      <vt:lpstr>ZPID – Zählpunktsidentifikation (3/5)</vt:lpstr>
      <vt:lpstr>ZPID – Zählpunktsidentifikation (4/5)</vt:lpstr>
      <vt:lpstr>ZPID – Zählpunktsidentifikation (5/5)</vt:lpstr>
      <vt:lpstr>BINKUN – Bindungs- und Kündigungsfristenabfrage (1/3)</vt:lpstr>
      <vt:lpstr>BINKUN – Bindungs- und Kündigungsfristenabfrage (2/3)</vt:lpstr>
      <vt:lpstr>BINKUN – Bindungs- und Kündigungsfristenabfrage (3/3)</vt:lpstr>
      <vt:lpstr>WIES – Wechsel im eigentlichen Sinn (1/10)</vt:lpstr>
      <vt:lpstr>WIES – Wechsel im eigentlichen Sinn (2/10)</vt:lpstr>
      <vt:lpstr>WIES – Wechsel im eigentlichen Sinn (3/10)</vt:lpstr>
      <vt:lpstr>WIES – Wechsel im eigentlichen Sinn (4/10)</vt:lpstr>
      <vt:lpstr>WIES – Wechsel im eigentlichen Sinn (5/10)</vt:lpstr>
      <vt:lpstr>WIES – Wechsel im eigentlichen Sinn (6/10)</vt:lpstr>
      <vt:lpstr>WIES – Wechsel im eigentlichen Sinn (7/10)</vt:lpstr>
      <vt:lpstr>WIES – Wechsel im eigentlichen Sinn (8/10)</vt:lpstr>
      <vt:lpstr>WIES – Wechsel im eigentlichen Sinn (9/10)</vt:lpstr>
      <vt:lpstr>WIES – Wechsel im eigentlichen Sinn (10/10)</vt:lpstr>
      <vt:lpstr>KUEND – Kündigung (1/2)</vt:lpstr>
      <vt:lpstr>KUEND – Kündigung (2/2)</vt:lpstr>
      <vt:lpstr>ANL – Anlagenabfrage (1/4)</vt:lpstr>
      <vt:lpstr>ANL – Anlagenabfrage (2/4)</vt:lpstr>
      <vt:lpstr>ANL – Anlagenabfrage (3/4)</vt:lpstr>
      <vt:lpstr>ANL – Anlagenabfrage (4/4)</vt:lpstr>
      <vt:lpstr>ANM - Neuanmeldung (1/6)</vt:lpstr>
      <vt:lpstr>ANM - Neuanmeldung (2/6)</vt:lpstr>
      <vt:lpstr>ANM - Neuanmeldung (3/6)</vt:lpstr>
      <vt:lpstr>ANM - Neuanmeldung (4/6)</vt:lpstr>
      <vt:lpstr>ANM - Neuanmeldung (5/6)</vt:lpstr>
      <vt:lpstr>ANM - Neuanmeldung (6/6)</vt:lpstr>
      <vt:lpstr>BELNB - Belieferungswunsch (1/1)</vt:lpstr>
      <vt:lpstr>ABM - Abmeldung (1/7)</vt:lpstr>
      <vt:lpstr>ABM - Abmeldung (2/7)</vt:lpstr>
      <vt:lpstr>ABM - Abmeldung (3/7)</vt:lpstr>
      <vt:lpstr>ABM - Abmeldung (4/7)</vt:lpstr>
      <vt:lpstr>ABM - Abmeldung (5/7)</vt:lpstr>
      <vt:lpstr>ABM - Abmeldung (6/7)</vt:lpstr>
      <vt:lpstr>ABM - Abmeldung (7/7)</vt:lpstr>
      <vt:lpstr>VZ – Vertragsloser Zustand (1/2)</vt:lpstr>
      <vt:lpstr>VZ – Vertragsloser Zustand (2/2)</vt:lpstr>
      <vt:lpstr>STO – Stornierung (1/3)</vt:lpstr>
      <vt:lpstr>STO – Stornierung (2/3)</vt:lpstr>
      <vt:lpstr>STO – Stornierung (3/3)</vt:lpstr>
      <vt:lpstr>ZUEM – Zählerstandsübermittlung (1/2)</vt:lpstr>
      <vt:lpstr>ZUEM – Zählerstandsübermittlung (1/2)</vt:lpstr>
      <vt:lpstr>NUE – Nachrichtenübermittlung (1/1)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Ursprung Martin</dc:creator>
  <cp:lastModifiedBy>Wolf Andreas</cp:lastModifiedBy>
  <cp:revision>212</cp:revision>
  <dcterms:created xsi:type="dcterms:W3CDTF">2015-02-16T11:22:31Z</dcterms:created>
  <dcterms:modified xsi:type="dcterms:W3CDTF">2015-04-16T14:11:25Z</dcterms:modified>
</cp:coreProperties>
</file>