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94" r:id="rId2"/>
    <p:sldId id="286" r:id="rId3"/>
    <p:sldId id="317" r:id="rId4"/>
    <p:sldId id="298" r:id="rId5"/>
    <p:sldId id="282" r:id="rId6"/>
    <p:sldId id="288" r:id="rId7"/>
    <p:sldId id="278" r:id="rId8"/>
    <p:sldId id="313" r:id="rId9"/>
    <p:sldId id="303" r:id="rId10"/>
    <p:sldId id="307" r:id="rId11"/>
    <p:sldId id="310" r:id="rId12"/>
    <p:sldId id="314" r:id="rId13"/>
    <p:sldId id="309" r:id="rId14"/>
    <p:sldId id="315" r:id="rId15"/>
    <p:sldId id="308" r:id="rId16"/>
    <p:sldId id="316" r:id="rId17"/>
    <p:sldId id="283" r:id="rId18"/>
    <p:sldId id="284" r:id="rId19"/>
    <p:sldId id="296" r:id="rId20"/>
    <p:sldId id="295" r:id="rId21"/>
    <p:sldId id="301" r:id="rId22"/>
    <p:sldId id="302" r:id="rId23"/>
    <p:sldId id="285" r:id="rId24"/>
    <p:sldId id="279" r:id="rId25"/>
    <p:sldId id="300" r:id="rId26"/>
  </p:sldIdLst>
  <p:sldSz cx="9144000" cy="6858000" type="screen4x3"/>
  <p:notesSz cx="9926638" cy="6797675"/>
  <p:defaultTextStyle>
    <a:defPPr>
      <a:defRPr lang="de-DE"/>
    </a:defPPr>
    <a:lvl1pPr marL="0" algn="l" defTabSz="9143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1" algn="l" defTabSz="9143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42" algn="l" defTabSz="9143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13" algn="l" defTabSz="9143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83" algn="l" defTabSz="9143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53" algn="l" defTabSz="9143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24" algn="l" defTabSz="9143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95" algn="l" defTabSz="9143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366" algn="l" defTabSz="9143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 userDrawn="1">
          <p15:clr>
            <a:srgbClr val="A4A3A4"/>
          </p15:clr>
        </p15:guide>
        <p15:guide id="2" pos="3127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rzsenyi Christoph" initials="BC" lastIdx="3" clrIdx="0">
    <p:extLst>
      <p:ext uri="{19B8F6BF-5375-455C-9EA6-DF929625EA0E}">
        <p15:presenceInfo xmlns:p15="http://schemas.microsoft.com/office/powerpoint/2012/main" userId="S-1-5-21-1009147077-2056058590-998311098-130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3434"/>
    <a:srgbClr val="FFCC00"/>
    <a:srgbClr val="FFD706"/>
    <a:srgbClr val="FFD700"/>
    <a:srgbClr val="ACABAC"/>
    <a:srgbClr val="FFFFFF"/>
    <a:srgbClr val="1A549F"/>
    <a:srgbClr val="00A0B4"/>
    <a:srgbClr val="33B3C3"/>
    <a:srgbClr val="005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4660"/>
  </p:normalViewPr>
  <p:slideViewPr>
    <p:cSldViewPr>
      <p:cViewPr varScale="1">
        <p:scale>
          <a:sx n="110" d="100"/>
          <a:sy n="110" d="100"/>
        </p:scale>
        <p:origin x="1392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22798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7308E0-1248-4C6D-94F7-90AE12E9827B}" type="datetimeFigureOut">
              <a:rPr lang="de-AT" smtClean="0"/>
              <a:t>08.04.2015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AAA8F3-1D21-439F-9809-3AE88379144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92933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09C598-571F-4D79-9659-26E4D230DD48}" type="datetimeFigureOut">
              <a:rPr lang="de-DE" smtClean="0"/>
              <a:pPr/>
              <a:t>08.04.2015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E44CCF-9A07-45A6-8B8F-576AFCE1F30B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09134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1" algn="l" defTabSz="9143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42" algn="l" defTabSz="9143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13" algn="l" defTabSz="9143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83" algn="l" defTabSz="9143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53" algn="l" defTabSz="9143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24" algn="l" defTabSz="9143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95" algn="l" defTabSz="9143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66" algn="l" defTabSz="9143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>
                <a:solidFill>
                  <a:srgbClr val="FF0000"/>
                </a:solidFill>
              </a:rPr>
              <a:t>Aktuelles Excel -&gt; siehe EWP-2025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44CCF-9A07-45A6-8B8F-576AFCE1F30B}" type="slidenum">
              <a:rPr lang="de-AT" smtClean="0"/>
              <a:pPr/>
              <a:t>17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65663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39244" y="3572983"/>
            <a:ext cx="6624736" cy="998422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rgbClr val="ACABAC"/>
                </a:solidFill>
              </a:defRPr>
            </a:lvl1pPr>
            <a:lvl2pPr marL="457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ACABAC"/>
                </a:solidFill>
              </a:defRPr>
            </a:lvl1pPr>
          </a:lstStyle>
          <a:p>
            <a:fld id="{60902508-B7DC-4732-B2F8-F20F7CB830A2}" type="datetimeFigureOut">
              <a:rPr lang="de-DE" smtClean="0"/>
              <a:pPr/>
              <a:t>08.04.2015</a:t>
            </a:fld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ACABAC"/>
                </a:solidFill>
              </a:defRPr>
            </a:lvl1pPr>
          </a:lstStyle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8" name="Titelplatzhalter 1"/>
          <p:cNvSpPr>
            <a:spLocks noGrp="1"/>
          </p:cNvSpPr>
          <p:nvPr>
            <p:ph type="title"/>
          </p:nvPr>
        </p:nvSpPr>
        <p:spPr>
          <a:xfrm>
            <a:off x="1439244" y="2780895"/>
            <a:ext cx="6615130" cy="720080"/>
          </a:xfrm>
          <a:prstGeom prst="rect">
            <a:avLst/>
          </a:prstGeom>
        </p:spPr>
        <p:txBody>
          <a:bodyPr vert="horz" lIns="91423" tIns="45712" rIns="91423" bIns="45712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42931" y="1988840"/>
            <a:ext cx="8804124" cy="4137323"/>
          </a:xfrm>
        </p:spPr>
        <p:txBody>
          <a:bodyPr/>
          <a:lstStyle>
            <a:lvl1pPr>
              <a:buFontTx/>
              <a:buBlip>
                <a:blip r:embed="rId2"/>
              </a:buBlip>
              <a:defRPr>
                <a:solidFill>
                  <a:schemeClr val="tx1"/>
                </a:solidFill>
              </a:defRPr>
            </a:lvl1pPr>
            <a:lvl2pPr>
              <a:buFontTx/>
              <a:buBlip>
                <a:blip r:embed="rId2"/>
              </a:buBlip>
              <a:defRPr>
                <a:solidFill>
                  <a:schemeClr val="tx1"/>
                </a:solidFill>
              </a:defRPr>
            </a:lvl2pPr>
            <a:lvl3pPr>
              <a:buFontTx/>
              <a:buBlip>
                <a:blip r:embed="rId2"/>
              </a:buBlip>
              <a:defRPr>
                <a:solidFill>
                  <a:schemeClr val="tx1"/>
                </a:solidFill>
              </a:defRPr>
            </a:lvl3pPr>
            <a:lvl4pPr>
              <a:buFontTx/>
              <a:buBlip>
                <a:blip r:embed="rId2"/>
              </a:buBlip>
              <a:defRPr>
                <a:solidFill>
                  <a:schemeClr val="tx1"/>
                </a:solidFill>
              </a:defRPr>
            </a:lvl4pPr>
            <a:lvl5pPr>
              <a:buFontTx/>
              <a:buBlip>
                <a:blip r:embed="rId2"/>
              </a:buBlip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2508-B7DC-4732-B2F8-F20F7CB830A2}" type="datetimeFigureOut">
              <a:rPr lang="de-DE" smtClean="0"/>
              <a:pPr/>
              <a:t>08.04.2015</a:t>
            </a:fld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8" name="Titelplatzhalter 1"/>
          <p:cNvSpPr>
            <a:spLocks noGrp="1"/>
          </p:cNvSpPr>
          <p:nvPr>
            <p:ph type="title"/>
          </p:nvPr>
        </p:nvSpPr>
        <p:spPr>
          <a:xfrm>
            <a:off x="142931" y="1124744"/>
            <a:ext cx="8804124" cy="798618"/>
          </a:xfrm>
          <a:prstGeom prst="rect">
            <a:avLst/>
          </a:prstGeom>
        </p:spPr>
        <p:txBody>
          <a:bodyPr vert="horz" lIns="91423" tIns="45712" rIns="91423" bIns="45712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2708921"/>
            <a:ext cx="7772400" cy="1362075"/>
          </a:xfrm>
        </p:spPr>
        <p:txBody>
          <a:bodyPr anchor="t"/>
          <a:lstStyle>
            <a:lvl1pPr algn="l">
              <a:defRPr lang="de-AT" dirty="0"/>
            </a:lvl1pPr>
          </a:lstStyle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83568" y="1917182"/>
            <a:ext cx="7772400" cy="77975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4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1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5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2508-B7DC-4732-B2F8-F20F7CB830A2}" type="datetimeFigureOut">
              <a:rPr lang="de-DE" smtClean="0"/>
              <a:pPr/>
              <a:t>08.04.2015</a:t>
            </a:fld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42931" y="1988840"/>
            <a:ext cx="4375055" cy="42478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26013" y="1988840"/>
            <a:ext cx="4352868" cy="42478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2508-B7DC-4732-B2F8-F20F7CB830A2}" type="datetimeFigureOut">
              <a:rPr lang="de-DE" smtClean="0"/>
              <a:pPr/>
              <a:t>08.04.2015</a:t>
            </a:fld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42931" y="1124744"/>
            <a:ext cx="8858137" cy="798618"/>
          </a:xfrm>
          <a:prstGeom prst="rect">
            <a:avLst/>
          </a:prstGeom>
        </p:spPr>
        <p:txBody>
          <a:bodyPr vert="horz" lIns="91423" tIns="45712" rIns="91423" bIns="45712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2931" y="2060848"/>
            <a:ext cx="4375055" cy="72008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1" indent="0">
              <a:buNone/>
              <a:defRPr sz="2000" b="1"/>
            </a:lvl2pPr>
            <a:lvl3pPr marL="914342" indent="0">
              <a:buNone/>
              <a:defRPr sz="1800" b="1"/>
            </a:lvl3pPr>
            <a:lvl4pPr marL="1371513" indent="0">
              <a:buNone/>
              <a:defRPr sz="1600" b="1"/>
            </a:lvl4pPr>
            <a:lvl5pPr marL="1828683" indent="0">
              <a:buNone/>
              <a:defRPr sz="1600" b="1"/>
            </a:lvl5pPr>
            <a:lvl6pPr marL="2285853" indent="0">
              <a:buNone/>
              <a:defRPr sz="1600" b="1"/>
            </a:lvl6pPr>
            <a:lvl7pPr marL="2743024" indent="0">
              <a:buNone/>
              <a:defRPr sz="1600" b="1"/>
            </a:lvl7pPr>
            <a:lvl8pPr marL="3200195" indent="0">
              <a:buNone/>
              <a:defRPr sz="1600" b="1"/>
            </a:lvl8pPr>
            <a:lvl9pPr marL="3657366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6013" y="2060848"/>
            <a:ext cx="4357060" cy="72008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1" indent="0">
              <a:buNone/>
              <a:defRPr sz="2000" b="1"/>
            </a:lvl2pPr>
            <a:lvl3pPr marL="914342" indent="0">
              <a:buNone/>
              <a:defRPr sz="1800" b="1"/>
            </a:lvl3pPr>
            <a:lvl4pPr marL="1371513" indent="0">
              <a:buNone/>
              <a:defRPr sz="1600" b="1"/>
            </a:lvl4pPr>
            <a:lvl5pPr marL="1828683" indent="0">
              <a:buNone/>
              <a:defRPr sz="1600" b="1"/>
            </a:lvl5pPr>
            <a:lvl6pPr marL="2285853" indent="0">
              <a:buNone/>
              <a:defRPr sz="1600" b="1"/>
            </a:lvl6pPr>
            <a:lvl7pPr marL="2743024" indent="0">
              <a:buNone/>
              <a:defRPr sz="1600" b="1"/>
            </a:lvl7pPr>
            <a:lvl8pPr marL="3200195" indent="0">
              <a:buNone/>
              <a:defRPr sz="1600" b="1"/>
            </a:lvl8pPr>
            <a:lvl9pPr marL="3657366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1" name="Titelplatzhalter 1"/>
          <p:cNvSpPr>
            <a:spLocks noGrp="1"/>
          </p:cNvSpPr>
          <p:nvPr>
            <p:ph type="title"/>
          </p:nvPr>
        </p:nvSpPr>
        <p:spPr>
          <a:xfrm>
            <a:off x="142931" y="1124744"/>
            <a:ext cx="8858137" cy="798618"/>
          </a:xfrm>
          <a:prstGeom prst="rect">
            <a:avLst/>
          </a:prstGeom>
        </p:spPr>
        <p:txBody>
          <a:bodyPr vert="horz" lIns="91423" tIns="45712" rIns="91423" bIns="45712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2508-B7DC-4732-B2F8-F20F7CB830A2}" type="datetimeFigureOut">
              <a:rPr lang="de-DE" smtClean="0"/>
              <a:pPr/>
              <a:t>08.04.2015</a:t>
            </a:fld>
            <a:endParaRPr lang="de-AT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13" name="Inhaltsplatzhalter 2"/>
          <p:cNvSpPr>
            <a:spLocks noGrp="1"/>
          </p:cNvSpPr>
          <p:nvPr>
            <p:ph sz="half" idx="12"/>
          </p:nvPr>
        </p:nvSpPr>
        <p:spPr>
          <a:xfrm>
            <a:off x="142931" y="2780929"/>
            <a:ext cx="4375055" cy="345573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15" name="Inhaltsplatzhalter 3"/>
          <p:cNvSpPr>
            <a:spLocks noGrp="1"/>
          </p:cNvSpPr>
          <p:nvPr>
            <p:ph sz="half" idx="2"/>
          </p:nvPr>
        </p:nvSpPr>
        <p:spPr>
          <a:xfrm>
            <a:off x="4626013" y="2780929"/>
            <a:ext cx="4352868" cy="345573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2508-B7DC-4732-B2F8-F20F7CB830A2}" type="datetimeFigureOut">
              <a:rPr lang="de-DE" smtClean="0"/>
              <a:pPr/>
              <a:t>08.04.2015</a:t>
            </a:fld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8" name="Titelplatzhalter 1"/>
          <p:cNvSpPr>
            <a:spLocks noGrp="1"/>
          </p:cNvSpPr>
          <p:nvPr>
            <p:ph type="title"/>
          </p:nvPr>
        </p:nvSpPr>
        <p:spPr>
          <a:xfrm>
            <a:off x="142931" y="1124744"/>
            <a:ext cx="8804124" cy="798618"/>
          </a:xfrm>
          <a:prstGeom prst="rect">
            <a:avLst/>
          </a:prstGeom>
        </p:spPr>
        <p:txBody>
          <a:bodyPr vert="horz" lIns="91423" tIns="45712" rIns="91423" bIns="45712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2508-B7DC-4732-B2F8-F20F7CB830A2}" type="datetimeFigureOut">
              <a:rPr lang="de-DE" smtClean="0"/>
              <a:pPr/>
              <a:t>08.04.2015</a:t>
            </a:fld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6944" y="1196752"/>
            <a:ext cx="3278378" cy="79190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1196753"/>
            <a:ext cx="5111750" cy="4929412"/>
          </a:xfrm>
        </p:spPr>
        <p:txBody>
          <a:bodyPr/>
          <a:lstStyle>
            <a:lvl1pPr>
              <a:buFont typeface="Arial" pitchFamily="34" charset="0"/>
              <a:buNone/>
              <a:defRPr sz="3200"/>
            </a:lvl1pPr>
            <a:lvl2pPr>
              <a:defRPr sz="2800"/>
            </a:lvl2pPr>
            <a:lvl3pPr>
              <a:defRPr sz="2400"/>
            </a:lvl3pPr>
            <a:lvl4pPr>
              <a:buFontTx/>
              <a:buNone/>
              <a:defRPr sz="2000">
                <a:solidFill>
                  <a:schemeClr val="bg1"/>
                </a:solidFill>
              </a:defRPr>
            </a:lvl4pPr>
            <a:lvl5pPr>
              <a:buFontTx/>
              <a:buNone/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6945" y="1988840"/>
            <a:ext cx="3268569" cy="4104456"/>
          </a:xfrm>
        </p:spPr>
        <p:txBody>
          <a:bodyPr/>
          <a:lstStyle>
            <a:lvl1pPr marL="0" indent="0">
              <a:buNone/>
              <a:defRPr sz="1400"/>
            </a:lvl1pPr>
            <a:lvl2pPr marL="457171" indent="0">
              <a:buNone/>
              <a:defRPr sz="1200"/>
            </a:lvl2pPr>
            <a:lvl3pPr marL="914342" indent="0">
              <a:buNone/>
              <a:defRPr sz="1000"/>
            </a:lvl3pPr>
            <a:lvl4pPr marL="1371513" indent="0">
              <a:buNone/>
              <a:defRPr sz="900"/>
            </a:lvl4pPr>
            <a:lvl5pPr marL="1828683" indent="0">
              <a:buNone/>
              <a:defRPr sz="900"/>
            </a:lvl5pPr>
            <a:lvl6pPr marL="2285853" indent="0">
              <a:buNone/>
              <a:defRPr sz="900"/>
            </a:lvl6pPr>
            <a:lvl7pPr marL="2743024" indent="0">
              <a:buNone/>
              <a:defRPr sz="900"/>
            </a:lvl7pPr>
            <a:lvl8pPr marL="3200195" indent="0">
              <a:buNone/>
              <a:defRPr sz="900"/>
            </a:lvl8pPr>
            <a:lvl9pPr marL="3657366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2508-B7DC-4732-B2F8-F20F7CB830A2}" type="datetimeFigureOut">
              <a:rPr lang="de-DE" smtClean="0"/>
              <a:pPr/>
              <a:t>08.04.2015</a:t>
            </a:fld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51215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340768"/>
            <a:ext cx="5486400" cy="3098359"/>
          </a:xfrm>
        </p:spPr>
        <p:txBody>
          <a:bodyPr/>
          <a:lstStyle>
            <a:lvl1pPr marL="0" indent="0">
              <a:buNone/>
              <a:defRPr sz="3200"/>
            </a:lvl1pPr>
            <a:lvl2pPr marL="457171" indent="0">
              <a:buNone/>
              <a:defRPr sz="2800"/>
            </a:lvl2pPr>
            <a:lvl3pPr marL="914342" indent="0">
              <a:buNone/>
              <a:defRPr sz="2400"/>
            </a:lvl3pPr>
            <a:lvl4pPr marL="1371513" indent="0">
              <a:buNone/>
              <a:defRPr sz="2000"/>
            </a:lvl4pPr>
            <a:lvl5pPr marL="1828683" indent="0">
              <a:buNone/>
              <a:defRPr sz="2000"/>
            </a:lvl5pPr>
            <a:lvl6pPr marL="2285853" indent="0">
              <a:buNone/>
              <a:defRPr sz="2000"/>
            </a:lvl6pPr>
            <a:lvl7pPr marL="2743024" indent="0">
              <a:buNone/>
              <a:defRPr sz="2000"/>
            </a:lvl7pPr>
            <a:lvl8pPr marL="3200195" indent="0">
              <a:buNone/>
              <a:defRPr sz="2000"/>
            </a:lvl8pPr>
            <a:lvl9pPr marL="3657366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07888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1" indent="0">
              <a:buNone/>
              <a:defRPr sz="1200"/>
            </a:lvl2pPr>
            <a:lvl3pPr marL="914342" indent="0">
              <a:buNone/>
              <a:defRPr sz="1000"/>
            </a:lvl3pPr>
            <a:lvl4pPr marL="1371513" indent="0">
              <a:buNone/>
              <a:defRPr sz="900"/>
            </a:lvl4pPr>
            <a:lvl5pPr marL="1828683" indent="0">
              <a:buNone/>
              <a:defRPr sz="900"/>
            </a:lvl5pPr>
            <a:lvl6pPr marL="2285853" indent="0">
              <a:buNone/>
              <a:defRPr sz="900"/>
            </a:lvl6pPr>
            <a:lvl7pPr marL="2743024" indent="0">
              <a:buNone/>
              <a:defRPr sz="900"/>
            </a:lvl7pPr>
            <a:lvl8pPr marL="3200195" indent="0">
              <a:buNone/>
              <a:defRPr sz="900"/>
            </a:lvl8pPr>
            <a:lvl9pPr marL="3657366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2508-B7DC-4732-B2F8-F20F7CB830A2}" type="datetimeFigureOut">
              <a:rPr lang="de-DE" smtClean="0"/>
              <a:pPr/>
              <a:t>08.04.2015</a:t>
            </a:fld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42931" y="1124744"/>
            <a:ext cx="8858137" cy="798618"/>
          </a:xfrm>
          <a:prstGeom prst="rect">
            <a:avLst/>
          </a:prstGeom>
        </p:spPr>
        <p:txBody>
          <a:bodyPr vert="horz" lIns="91423" tIns="45712" rIns="91423" bIns="45712" rtlCol="0" anchor="ctr">
            <a:noAutofit/>
          </a:bodyPr>
          <a:lstStyle/>
          <a:p>
            <a:r>
              <a:rPr lang="de-DE" dirty="0" smtClean="0"/>
              <a:t>Titelmasterformat durch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2931" y="1988840"/>
            <a:ext cx="8858137" cy="4137323"/>
          </a:xfrm>
          <a:prstGeom prst="rect">
            <a:avLst/>
          </a:prstGeom>
        </p:spPr>
        <p:txBody>
          <a:bodyPr vert="horz" lIns="91423" tIns="45712" rIns="91423" bIns="45712" rtlCol="0"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23" tIns="45712" rIns="91423" bIns="4571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fld id="{60902508-B7DC-4732-B2F8-F20F7CB830A2}" type="datetimeFigureOut">
              <a:rPr lang="de-DE" smtClean="0"/>
              <a:pPr/>
              <a:t>08.04.2015</a:t>
            </a:fld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91880" y="6381329"/>
            <a:ext cx="2133600" cy="365125"/>
          </a:xfrm>
          <a:prstGeom prst="rect">
            <a:avLst/>
          </a:prstGeom>
        </p:spPr>
        <p:txBody>
          <a:bodyPr vert="horz" lIns="91423" tIns="45712" rIns="91423" bIns="4571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fld id="{F8F8CD12-1E80-46D1-9735-AFF7C67236FA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11" name="Rechteck 10"/>
          <p:cNvSpPr/>
          <p:nvPr/>
        </p:nvSpPr>
        <p:spPr>
          <a:xfrm>
            <a:off x="0" y="6282001"/>
            <a:ext cx="9144000" cy="576000"/>
          </a:xfrm>
          <a:prstGeom prst="rect">
            <a:avLst/>
          </a:prstGeom>
          <a:solidFill>
            <a:srgbClr val="3434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de-AT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-497135" y="-430857"/>
            <a:ext cx="8594725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8" name="Gruppieren 17"/>
          <p:cNvGrpSpPr/>
          <p:nvPr userDrawn="1"/>
        </p:nvGrpSpPr>
        <p:grpSpPr>
          <a:xfrm>
            <a:off x="6120680" y="6381328"/>
            <a:ext cx="2843808" cy="360000"/>
            <a:chOff x="6300192" y="6381328"/>
            <a:chExt cx="2843808" cy="360000"/>
          </a:xfrm>
        </p:grpSpPr>
        <p:pic>
          <p:nvPicPr>
            <p:cNvPr id="1026" name="Picture 2" descr="X:\Projekte\2010 Wechseldatenbank\Marketing\Logo\Verrechnungsstellen WEISS\Logo_A&amp;B_weiß.png"/>
            <p:cNvPicPr>
              <a:picLocks noChangeAspect="1" noChangeArrowheads="1"/>
            </p:cNvPicPr>
            <p:nvPr userDrawn="1"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6300192" y="6381328"/>
              <a:ext cx="849282" cy="360000"/>
            </a:xfrm>
            <a:prstGeom prst="rect">
              <a:avLst/>
            </a:prstGeom>
            <a:noFill/>
          </p:spPr>
        </p:pic>
        <p:pic>
          <p:nvPicPr>
            <p:cNvPr id="1027" name="Picture 3" descr="X:\Projekte\2010 Wechseldatenbank\Marketing\Logo\Verrechnungsstellen WEISS\Logo_AGCS.png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7236296" y="6381328"/>
              <a:ext cx="903824" cy="360000"/>
            </a:xfrm>
            <a:prstGeom prst="rect">
              <a:avLst/>
            </a:prstGeom>
            <a:noFill/>
          </p:spPr>
        </p:pic>
        <p:pic>
          <p:nvPicPr>
            <p:cNvPr id="1029" name="Picture 5" descr="X:\Projekte\2010 Wechseldatenbank\Marketing\Logo\Verrechnungsstellen WEISS\Logo_APCS.png"/>
            <p:cNvPicPr>
              <a:picLocks noChangeAspect="1" noChangeArrowheads="1"/>
            </p:cNvPicPr>
            <p:nvPr userDrawn="1"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8243338" y="6381328"/>
              <a:ext cx="900662" cy="360000"/>
            </a:xfrm>
            <a:prstGeom prst="rect">
              <a:avLst/>
            </a:prstGeom>
            <a:noFill/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iming>
    <p:tnLst>
      <p:par>
        <p:cTn id="1" dur="indefinite" restart="never" nodeType="tmRoot"/>
      </p:par>
    </p:tnLst>
  </p:timing>
  <p:txStyles>
    <p:titleStyle>
      <a:lvl1pPr algn="l" defTabSz="914342" rtl="0" eaLnBrk="1" latinLnBrk="0" hangingPunct="1">
        <a:spcBef>
          <a:spcPct val="0"/>
        </a:spcBef>
        <a:buNone/>
        <a:defRPr sz="2700" b="1" kern="1200">
          <a:solidFill>
            <a:srgbClr val="343434"/>
          </a:solidFill>
          <a:latin typeface="Tahoma" pitchFamily="34" charset="0"/>
          <a:ea typeface="+mj-ea"/>
          <a:cs typeface="Tahoma" pitchFamily="34" charset="0"/>
        </a:defRPr>
      </a:lvl1pPr>
    </p:titleStyle>
    <p:bodyStyle>
      <a:lvl1pPr marL="342878" indent="-342878" algn="l" defTabSz="914342" rtl="0" eaLnBrk="1" latinLnBrk="0" hangingPunct="1">
        <a:spcBef>
          <a:spcPct val="20000"/>
        </a:spcBef>
        <a:buClr>
          <a:srgbClr val="00A0B4"/>
        </a:buClr>
        <a:buSzPct val="100000"/>
        <a:buFontTx/>
        <a:buBlip>
          <a:blip r:embed="rId15"/>
        </a:buBlip>
        <a:defRPr sz="2400" kern="1200">
          <a:solidFill>
            <a:srgbClr val="343434"/>
          </a:solidFill>
          <a:latin typeface="Tahoma" pitchFamily="34" charset="0"/>
          <a:ea typeface="+mn-ea"/>
          <a:cs typeface="Tahoma" pitchFamily="34" charset="0"/>
        </a:defRPr>
      </a:lvl1pPr>
      <a:lvl2pPr marL="742903" indent="-285732" algn="l" defTabSz="914342" rtl="0" eaLnBrk="1" latinLnBrk="0" hangingPunct="1">
        <a:spcBef>
          <a:spcPct val="20000"/>
        </a:spcBef>
        <a:buClrTx/>
        <a:buFontTx/>
        <a:buBlip>
          <a:blip r:embed="rId15"/>
        </a:buBlip>
        <a:defRPr sz="2000" kern="1200">
          <a:solidFill>
            <a:srgbClr val="343434"/>
          </a:solidFill>
          <a:latin typeface="Tahoma" pitchFamily="34" charset="0"/>
          <a:ea typeface="+mn-ea"/>
          <a:cs typeface="Tahoma" pitchFamily="34" charset="0"/>
        </a:defRPr>
      </a:lvl2pPr>
      <a:lvl3pPr marL="1142927" indent="-228585" algn="l" defTabSz="914342" rtl="0" eaLnBrk="1" latinLnBrk="0" hangingPunct="1">
        <a:spcBef>
          <a:spcPct val="20000"/>
        </a:spcBef>
        <a:buClrTx/>
        <a:buFontTx/>
        <a:buBlip>
          <a:blip r:embed="rId15"/>
        </a:buBlip>
        <a:defRPr sz="1800" kern="1200">
          <a:solidFill>
            <a:srgbClr val="343434"/>
          </a:solidFill>
          <a:latin typeface="Tahoma" pitchFamily="34" charset="0"/>
          <a:ea typeface="+mn-ea"/>
          <a:cs typeface="Tahoma" pitchFamily="34" charset="0"/>
        </a:defRPr>
      </a:lvl3pPr>
      <a:lvl4pPr marL="1600098" indent="-228585" algn="l" defTabSz="914342" rtl="0" eaLnBrk="1" latinLnBrk="0" hangingPunct="1">
        <a:spcBef>
          <a:spcPct val="20000"/>
        </a:spcBef>
        <a:buClr>
          <a:srgbClr val="99D9E1"/>
        </a:buClr>
        <a:buFontTx/>
        <a:buBlip>
          <a:blip r:embed="rId15"/>
        </a:buBlip>
        <a:defRPr sz="1800" kern="1200">
          <a:solidFill>
            <a:srgbClr val="343434"/>
          </a:solidFill>
          <a:latin typeface="Tahoma" pitchFamily="34" charset="0"/>
          <a:ea typeface="+mn-ea"/>
          <a:cs typeface="Tahoma" pitchFamily="34" charset="0"/>
        </a:defRPr>
      </a:lvl4pPr>
      <a:lvl5pPr marL="2057268" indent="-228585" algn="l" defTabSz="914342" rtl="0" eaLnBrk="1" latinLnBrk="0" hangingPunct="1">
        <a:spcBef>
          <a:spcPct val="20000"/>
        </a:spcBef>
        <a:buClr>
          <a:srgbClr val="CCE6F0"/>
        </a:buClr>
        <a:buFontTx/>
        <a:buBlip>
          <a:blip r:embed="rId15"/>
        </a:buBlip>
        <a:defRPr sz="1800" kern="1200">
          <a:solidFill>
            <a:srgbClr val="343434"/>
          </a:solidFill>
          <a:latin typeface="Tahoma" pitchFamily="34" charset="0"/>
          <a:ea typeface="+mn-ea"/>
          <a:cs typeface="Tahoma" pitchFamily="34" charset="0"/>
        </a:defRPr>
      </a:lvl5pPr>
      <a:lvl6pPr marL="2514439" indent="-228585" algn="l" defTabSz="9143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0" indent="-228585" algn="l" defTabSz="9143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1" indent="-228585" algn="l" defTabSz="9143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5" algn="l" defTabSz="9143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2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3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3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4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5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6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nergylink.at/de/systemuebersicht/self-storage-stammdaten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ergylink.at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Stammdaten - Import und Export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561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Zusätzliche Felder: </a:t>
            </a:r>
            <a:endParaRPr lang="de-AT" dirty="0" smtClean="0"/>
          </a:p>
          <a:p>
            <a:pPr lvl="1"/>
            <a:r>
              <a:rPr lang="de-AT" dirty="0"/>
              <a:t>Firmenbuchnummer, Geburtsdatum, E-Mail-Adresse, </a:t>
            </a:r>
            <a:r>
              <a:rPr lang="de-AT" dirty="0" smtClean="0"/>
              <a:t>Telefonnummer:</a:t>
            </a:r>
            <a:br>
              <a:rPr lang="de-AT" dirty="0" smtClean="0"/>
            </a:br>
            <a:r>
              <a:rPr lang="de-AT" dirty="0" smtClean="0"/>
              <a:t>ZPID</a:t>
            </a:r>
            <a:r>
              <a:rPr lang="de-AT" dirty="0"/>
              <a:t>, BINKUN, KUEND, WIES, BELNB, ANM, ABM, VZ</a:t>
            </a:r>
          </a:p>
          <a:p>
            <a:pPr lvl="1"/>
            <a:r>
              <a:rPr lang="de-AT" dirty="0" smtClean="0"/>
              <a:t>Verfahren, Verfahrensinfo (bzgl. Vollmacht): VOL</a:t>
            </a:r>
          </a:p>
          <a:p>
            <a:r>
              <a:rPr lang="de-AT" dirty="0" smtClean="0"/>
              <a:t>Pflichtfelder </a:t>
            </a:r>
            <a:r>
              <a:rPr lang="de-AT" dirty="0" smtClean="0">
                <a:sym typeface="Wingdings" panose="05000000000000000000" pitchFamily="2" charset="2"/>
              </a:rPr>
              <a:t> optional / optional bedingte Felder:</a:t>
            </a:r>
          </a:p>
          <a:p>
            <a:pPr lvl="1"/>
            <a:r>
              <a:rPr lang="de-AT" dirty="0" smtClean="0"/>
              <a:t>Aktueller Lieferant</a:t>
            </a:r>
          </a:p>
          <a:p>
            <a:pPr lvl="1"/>
            <a:r>
              <a:rPr lang="de-AT" dirty="0" smtClean="0"/>
              <a:t>Vertragsbeginn</a:t>
            </a:r>
          </a:p>
          <a:p>
            <a:pPr lvl="1"/>
            <a:r>
              <a:rPr lang="de-AT" dirty="0" smtClean="0"/>
              <a:t>Netzrechnungsempfänger</a:t>
            </a:r>
          </a:p>
          <a:p>
            <a:pPr lvl="1"/>
            <a:r>
              <a:rPr lang="de-AT" dirty="0" smtClean="0"/>
              <a:t>Versorgung </a:t>
            </a:r>
            <a:r>
              <a:rPr lang="de-AT" dirty="0"/>
              <a:t>letzter </a:t>
            </a:r>
            <a:r>
              <a:rPr lang="de-AT" dirty="0" smtClean="0"/>
              <a:t>Instanz</a:t>
            </a:r>
          </a:p>
          <a:p>
            <a:pPr lvl="1"/>
            <a:r>
              <a:rPr lang="de-AT" dirty="0"/>
              <a:t>Kündigungstermin</a:t>
            </a:r>
          </a:p>
          <a:p>
            <a:pPr lvl="1"/>
            <a:r>
              <a:rPr lang="de-AT" dirty="0"/>
              <a:t>Kündigung eingeschrieben</a:t>
            </a:r>
          </a:p>
          <a:p>
            <a:pPr lvl="1"/>
            <a:endParaRPr lang="de-AT" dirty="0" smtClean="0"/>
          </a:p>
          <a:p>
            <a:pPr lvl="1"/>
            <a:endParaRPr lang="de-AT" dirty="0"/>
          </a:p>
          <a:p>
            <a:endParaRPr lang="de-AT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Änderungen Lieferant </a:t>
            </a:r>
            <a:r>
              <a:rPr lang="de-AT" dirty="0" smtClean="0"/>
              <a:t>Elektrizität II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988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Blattname: DSOE-AT123456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AT" dirty="0" smtClean="0"/>
              <a:t>Netzbetreiber Elektrizität</a:t>
            </a:r>
          </a:p>
          <a:p>
            <a:r>
              <a:rPr lang="de-DE" dirty="0" smtClean="0"/>
              <a:t>Zusätzliche Felder: </a:t>
            </a:r>
          </a:p>
          <a:p>
            <a:pPr lvl="1"/>
            <a:r>
              <a:rPr lang="de-AT" dirty="0"/>
              <a:t>Anlagenkategorie, Engpassleistung, Datum der erstmaligen Inbetriebnahme und Prognostizierte Lieferung (bei Ökostrom-ZP):</a:t>
            </a:r>
            <a:br>
              <a:rPr lang="de-AT" dirty="0"/>
            </a:br>
            <a:r>
              <a:rPr lang="de-AT" dirty="0"/>
              <a:t>BELNB, </a:t>
            </a:r>
            <a:r>
              <a:rPr lang="de-AT" dirty="0" smtClean="0"/>
              <a:t>ANM</a:t>
            </a:r>
          </a:p>
          <a:p>
            <a:pPr lvl="1"/>
            <a:r>
              <a:rPr lang="de-AT" dirty="0"/>
              <a:t>Verbrauch des letzten Abrechnungszeitraums, Letzter Abrechnungszeitraum Beginn, Letzter Abrechnungszeitraum Ende:</a:t>
            </a:r>
            <a:br>
              <a:rPr lang="de-AT" dirty="0"/>
            </a:br>
            <a:r>
              <a:rPr lang="de-AT" dirty="0" smtClean="0"/>
              <a:t>WIES</a:t>
            </a:r>
          </a:p>
          <a:p>
            <a:pPr lvl="1"/>
            <a:r>
              <a:rPr lang="de-AT" dirty="0"/>
              <a:t>Firmenbuchnummer, Geburtsdatum, E-Mail-Adresse, Telefonnummer:</a:t>
            </a:r>
            <a:br>
              <a:rPr lang="de-AT" dirty="0"/>
            </a:br>
            <a:r>
              <a:rPr lang="de-AT" dirty="0"/>
              <a:t>ZPID, BINKUN, KUEND, WIES, BELNB, ANM, ABM, </a:t>
            </a:r>
            <a:r>
              <a:rPr lang="de-AT" dirty="0" smtClean="0"/>
              <a:t>VZ</a:t>
            </a:r>
            <a:endParaRPr lang="de-AT" dirty="0"/>
          </a:p>
          <a:p>
            <a:pPr lvl="1"/>
            <a:r>
              <a:rPr lang="de-AT" dirty="0"/>
              <a:t>Verfahren, Verfahrensinfo (bzgl. Vollmacht): VOL</a:t>
            </a:r>
          </a:p>
          <a:p>
            <a:pPr lvl="1"/>
            <a:endParaRPr lang="de-AT" dirty="0">
              <a:solidFill>
                <a:srgbClr val="FF0000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Änderungen Netzbetreiber Elektrizität I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52327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Pflichtfelder </a:t>
            </a:r>
            <a:r>
              <a:rPr lang="de-AT" dirty="0">
                <a:sym typeface="Wingdings" panose="05000000000000000000" pitchFamily="2" charset="2"/>
              </a:rPr>
              <a:t> optional / optional bedingte Felder:</a:t>
            </a:r>
          </a:p>
          <a:p>
            <a:pPr lvl="1"/>
            <a:r>
              <a:rPr lang="de-AT" dirty="0"/>
              <a:t>Aktueller Lieferant</a:t>
            </a:r>
          </a:p>
          <a:p>
            <a:pPr lvl="1"/>
            <a:r>
              <a:rPr lang="de-AT" dirty="0"/>
              <a:t>Vertragsbeginn</a:t>
            </a:r>
          </a:p>
          <a:p>
            <a:pPr lvl="1"/>
            <a:r>
              <a:rPr lang="de-AT" dirty="0"/>
              <a:t>Netzrechnungsempfänger</a:t>
            </a:r>
          </a:p>
          <a:p>
            <a:pPr lvl="1"/>
            <a:r>
              <a:rPr lang="de-AT" dirty="0"/>
              <a:t>Versorgung letzter Instanz</a:t>
            </a:r>
          </a:p>
          <a:p>
            <a:endParaRPr lang="de-AT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Änderungen Netzbetreiber Elektrizität </a:t>
            </a:r>
            <a:r>
              <a:rPr lang="de-AT" dirty="0" smtClean="0"/>
              <a:t>II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5655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Blattname: SUPPG-AT123456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AT" dirty="0" smtClean="0"/>
              <a:t>Versorger Gas</a:t>
            </a:r>
          </a:p>
          <a:p>
            <a:r>
              <a:rPr lang="de-DE" dirty="0" smtClean="0"/>
              <a:t>Zusätzliche Felder: </a:t>
            </a:r>
          </a:p>
          <a:p>
            <a:pPr lvl="1"/>
            <a:r>
              <a:rPr lang="de-DE" dirty="0"/>
              <a:t>Prognostizierter Jahresverbrauch: </a:t>
            </a:r>
            <a:br>
              <a:rPr lang="de-DE" dirty="0"/>
            </a:br>
            <a:r>
              <a:rPr lang="de-DE" dirty="0"/>
              <a:t>WIES, BELNB, ANM</a:t>
            </a:r>
          </a:p>
          <a:p>
            <a:pPr lvl="1"/>
            <a:r>
              <a:rPr lang="de-AT" dirty="0" smtClean="0"/>
              <a:t>Netznutzungsebene, Höchstleistung </a:t>
            </a:r>
            <a:r>
              <a:rPr lang="de-AT" dirty="0"/>
              <a:t>in </a:t>
            </a:r>
            <a:r>
              <a:rPr lang="de-AT" dirty="0" smtClean="0"/>
              <a:t>kWh/h: </a:t>
            </a:r>
            <a:br>
              <a:rPr lang="de-AT" dirty="0" smtClean="0"/>
            </a:br>
            <a:r>
              <a:rPr lang="de-AT" dirty="0" smtClean="0"/>
              <a:t>WIES, BELN, ANM, ABM, VZ</a:t>
            </a:r>
          </a:p>
          <a:p>
            <a:pPr lvl="1"/>
            <a:r>
              <a:rPr lang="de-AT" dirty="0" smtClean="0"/>
              <a:t>Bilanzierungsmethode, Letztmalige </a:t>
            </a:r>
            <a:r>
              <a:rPr lang="de-AT" dirty="0"/>
              <a:t>Umstellung der </a:t>
            </a:r>
            <a:r>
              <a:rPr lang="de-AT" dirty="0" smtClean="0"/>
              <a:t>Bilanzierungsmethode (nur für LPZ):</a:t>
            </a:r>
            <a:br>
              <a:rPr lang="de-AT" dirty="0" smtClean="0"/>
            </a:br>
            <a:r>
              <a:rPr lang="de-AT" dirty="0" smtClean="0"/>
              <a:t>WIES, BELNB, ANM</a:t>
            </a:r>
          </a:p>
          <a:p>
            <a:pPr lvl="1"/>
            <a:r>
              <a:rPr lang="de-AT" dirty="0"/>
              <a:t>Verbrauch des letzten Abrechnungszeitraums, Letzter Abrechnungszeitraum Beginn, Letzter Abrechnungszeitraum Ende:</a:t>
            </a:r>
            <a:br>
              <a:rPr lang="de-AT" dirty="0"/>
            </a:br>
            <a:r>
              <a:rPr lang="de-AT" dirty="0" smtClean="0"/>
              <a:t>WIES</a:t>
            </a:r>
            <a:br>
              <a:rPr lang="de-AT" dirty="0" smtClean="0"/>
            </a:br>
            <a:endParaRPr lang="de-AT" dirty="0"/>
          </a:p>
          <a:p>
            <a:pPr lvl="1"/>
            <a:endParaRPr lang="de-AT" dirty="0">
              <a:solidFill>
                <a:srgbClr val="FF0000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Änderungen Versorger Gas I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0684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Zusätzliche Felder:</a:t>
            </a:r>
          </a:p>
          <a:p>
            <a:pPr lvl="1"/>
            <a:r>
              <a:rPr lang="de-AT" dirty="0" smtClean="0"/>
              <a:t>Firmenbuchnummer</a:t>
            </a:r>
            <a:r>
              <a:rPr lang="de-AT" dirty="0"/>
              <a:t>, Geburtsdatum, E-Mail-Adresse, Telefonnummer:</a:t>
            </a:r>
            <a:br>
              <a:rPr lang="de-AT" dirty="0"/>
            </a:br>
            <a:r>
              <a:rPr lang="de-AT" dirty="0"/>
              <a:t>ZPID, BINKUN, KUEND, WIES, BELNB, ANM, ABM, </a:t>
            </a:r>
            <a:r>
              <a:rPr lang="de-AT" dirty="0" smtClean="0"/>
              <a:t>VZ</a:t>
            </a:r>
          </a:p>
          <a:p>
            <a:pPr lvl="1"/>
            <a:r>
              <a:rPr lang="de-AT" dirty="0"/>
              <a:t>Verfahren, Verfahrensinfo (bzgl. Vollmacht): </a:t>
            </a:r>
            <a:r>
              <a:rPr lang="de-AT" dirty="0" smtClean="0"/>
              <a:t>VOL</a:t>
            </a:r>
          </a:p>
          <a:p>
            <a:r>
              <a:rPr lang="de-AT" dirty="0"/>
              <a:t>Pflichtfelder </a:t>
            </a:r>
            <a:r>
              <a:rPr lang="de-AT" dirty="0">
                <a:sym typeface="Wingdings" panose="05000000000000000000" pitchFamily="2" charset="2"/>
              </a:rPr>
              <a:t> optional / optional bedingte Felder:</a:t>
            </a:r>
          </a:p>
          <a:p>
            <a:pPr lvl="1"/>
            <a:r>
              <a:rPr lang="de-AT" dirty="0"/>
              <a:t>Aktueller Lieferant</a:t>
            </a:r>
          </a:p>
          <a:p>
            <a:pPr lvl="1"/>
            <a:r>
              <a:rPr lang="de-AT" dirty="0"/>
              <a:t>Vertragsbeginn</a:t>
            </a:r>
          </a:p>
          <a:p>
            <a:pPr lvl="1"/>
            <a:r>
              <a:rPr lang="de-AT" dirty="0"/>
              <a:t>Netzrechnungsempfänger</a:t>
            </a:r>
          </a:p>
          <a:p>
            <a:pPr lvl="1"/>
            <a:r>
              <a:rPr lang="de-AT" dirty="0"/>
              <a:t>Versorgung letzter Instanz</a:t>
            </a:r>
          </a:p>
          <a:p>
            <a:pPr lvl="1"/>
            <a:r>
              <a:rPr lang="de-AT" dirty="0"/>
              <a:t>Kündigungstermin</a:t>
            </a:r>
          </a:p>
          <a:p>
            <a:pPr lvl="1"/>
            <a:r>
              <a:rPr lang="de-AT" dirty="0"/>
              <a:t>Kündigung </a:t>
            </a:r>
            <a:r>
              <a:rPr lang="de-AT" dirty="0" smtClean="0"/>
              <a:t>eingeschrieben</a:t>
            </a:r>
            <a:endParaRPr lang="de-AT" dirty="0"/>
          </a:p>
          <a:p>
            <a:pPr lvl="1"/>
            <a:endParaRPr lang="de-AT" dirty="0"/>
          </a:p>
          <a:p>
            <a:endParaRPr lang="de-AT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Änderungen Versorger Gas </a:t>
            </a:r>
            <a:r>
              <a:rPr lang="de-AT" dirty="0" smtClean="0"/>
              <a:t>II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1761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Blattname: </a:t>
            </a:r>
            <a:r>
              <a:rPr lang="de-AT" dirty="0" smtClean="0"/>
              <a:t>DSOG-AT123456 </a:t>
            </a:r>
            <a:r>
              <a:rPr lang="de-AT" dirty="0" smtClean="0">
                <a:sym typeface="Wingdings" panose="05000000000000000000" pitchFamily="2" charset="2"/>
              </a:rPr>
              <a:t> Netzbetreiber Gas</a:t>
            </a:r>
            <a:endParaRPr lang="de-AT" dirty="0" smtClean="0"/>
          </a:p>
          <a:p>
            <a:r>
              <a:rPr lang="de-DE" dirty="0" smtClean="0"/>
              <a:t>Zusätzliche Felder: </a:t>
            </a:r>
          </a:p>
          <a:p>
            <a:pPr lvl="1"/>
            <a:r>
              <a:rPr lang="de-AT" dirty="0"/>
              <a:t>Bilanzierungsmethode, Letztmalige Umstellung der Bilanzierungsmethode (nur für LPZ):</a:t>
            </a:r>
            <a:br>
              <a:rPr lang="de-AT" dirty="0"/>
            </a:br>
            <a:r>
              <a:rPr lang="de-AT" dirty="0"/>
              <a:t>WIES, BELNB, </a:t>
            </a:r>
            <a:r>
              <a:rPr lang="de-AT" dirty="0" smtClean="0"/>
              <a:t>ANM</a:t>
            </a:r>
          </a:p>
          <a:p>
            <a:pPr lvl="1"/>
            <a:r>
              <a:rPr lang="de-AT" dirty="0"/>
              <a:t>Verbrauch des letzten Abrechnungszeitraums, Letzter Abrechnungszeitraum Beginn, Letzter Abrechnungszeitraum Ende:</a:t>
            </a:r>
            <a:br>
              <a:rPr lang="de-AT" dirty="0"/>
            </a:br>
            <a:r>
              <a:rPr lang="de-AT" dirty="0" smtClean="0"/>
              <a:t>WIES</a:t>
            </a:r>
          </a:p>
          <a:p>
            <a:pPr lvl="1"/>
            <a:r>
              <a:rPr lang="de-AT" dirty="0"/>
              <a:t>Firmenbuchnummer, Geburtsdatum, E-Mail-Adresse, Telefonnummer:</a:t>
            </a:r>
            <a:br>
              <a:rPr lang="de-AT" dirty="0"/>
            </a:br>
            <a:r>
              <a:rPr lang="de-AT" dirty="0"/>
              <a:t>ZPID, BINKUN, KUEND, WIES, BELNB, ANM, ABM, </a:t>
            </a:r>
            <a:r>
              <a:rPr lang="de-AT" dirty="0" smtClean="0"/>
              <a:t>VZ</a:t>
            </a:r>
          </a:p>
          <a:p>
            <a:pPr lvl="1"/>
            <a:r>
              <a:rPr lang="de-AT" dirty="0"/>
              <a:t>Verfahren, Verfahrensinfo (bzgl. Vollmacht): VOL</a:t>
            </a:r>
          </a:p>
          <a:p>
            <a:pPr lvl="1"/>
            <a:endParaRPr lang="de-AT" dirty="0"/>
          </a:p>
          <a:p>
            <a:pPr lvl="1"/>
            <a:endParaRPr lang="de-AT" dirty="0"/>
          </a:p>
          <a:p>
            <a:pPr marL="457171" lvl="1" indent="0">
              <a:buNone/>
            </a:pPr>
            <a:endParaRPr lang="de-AT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Änderungen Netzbetreiber Gas I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7611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Pflichtfelder </a:t>
            </a:r>
            <a:r>
              <a:rPr lang="de-AT" dirty="0">
                <a:sym typeface="Wingdings" panose="05000000000000000000" pitchFamily="2" charset="2"/>
              </a:rPr>
              <a:t> optional / optional bedingte Felder:</a:t>
            </a:r>
          </a:p>
          <a:p>
            <a:pPr lvl="1"/>
            <a:r>
              <a:rPr lang="de-AT" dirty="0"/>
              <a:t>Aktueller Lieferant</a:t>
            </a:r>
          </a:p>
          <a:p>
            <a:pPr lvl="1"/>
            <a:r>
              <a:rPr lang="de-AT" dirty="0"/>
              <a:t>Vertragsbeginn</a:t>
            </a:r>
          </a:p>
          <a:p>
            <a:pPr lvl="1"/>
            <a:r>
              <a:rPr lang="de-AT" dirty="0"/>
              <a:t>Netzrechnungsempfänger</a:t>
            </a:r>
          </a:p>
          <a:p>
            <a:pPr lvl="1"/>
            <a:r>
              <a:rPr lang="de-AT" dirty="0"/>
              <a:t>Versorgung letzter Instanz</a:t>
            </a:r>
          </a:p>
          <a:p>
            <a:endParaRPr lang="de-AT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Änderungen Netzbetreiber Gas </a:t>
            </a:r>
            <a:r>
              <a:rPr lang="de-AT" dirty="0" smtClean="0"/>
              <a:t>II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88134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Erstellung einer Datei für den Upload im </a:t>
            </a:r>
            <a:r>
              <a:rPr lang="de-DE" dirty="0" err="1" smtClean="0"/>
              <a:t>SeSo</a:t>
            </a:r>
            <a:endParaRPr lang="de-DE" dirty="0" smtClean="0"/>
          </a:p>
          <a:p>
            <a:pPr lvl="1"/>
            <a:r>
              <a:rPr lang="de-DE" dirty="0" smtClean="0"/>
              <a:t>Öffnen der Vorlage in Microsoft Excel</a:t>
            </a:r>
            <a:endParaRPr lang="de-DE" dirty="0"/>
          </a:p>
          <a:p>
            <a:pPr lvl="1"/>
            <a:r>
              <a:rPr lang="de-AT" dirty="0" smtClean="0"/>
              <a:t>In </a:t>
            </a:r>
            <a:r>
              <a:rPr lang="de-AT" dirty="0"/>
              <a:t>den </a:t>
            </a:r>
            <a:r>
              <a:rPr lang="de-AT" dirty="0" smtClean="0"/>
              <a:t>Zeilen 10 bis 15 </a:t>
            </a:r>
            <a:r>
              <a:rPr lang="de-AT" dirty="0"/>
              <a:t>sind </a:t>
            </a:r>
            <a:r>
              <a:rPr lang="de-AT" dirty="0" smtClean="0"/>
              <a:t>Beispieldaten eingetragen (dienen nur als Mustervorlage </a:t>
            </a:r>
            <a:r>
              <a:rPr lang="de-AT" dirty="0"/>
              <a:t>für Ihre eigenen </a:t>
            </a:r>
            <a:r>
              <a:rPr lang="de-AT" dirty="0" smtClean="0"/>
              <a:t>Stammdaten).</a:t>
            </a:r>
            <a:endParaRPr lang="de-AT" dirty="0"/>
          </a:p>
          <a:p>
            <a:pPr lvl="1"/>
            <a:r>
              <a:rPr lang="de-AT" dirty="0" smtClean="0"/>
              <a:t>Diese </a:t>
            </a:r>
            <a:r>
              <a:rPr lang="de-AT" dirty="0"/>
              <a:t>Beispieldaten </a:t>
            </a:r>
            <a:r>
              <a:rPr lang="de-AT" dirty="0" smtClean="0"/>
              <a:t>löschen die eigenen Stammdaten </a:t>
            </a:r>
            <a:r>
              <a:rPr lang="de-AT" dirty="0"/>
              <a:t>in die entsprechenden Felder </a:t>
            </a:r>
            <a:r>
              <a:rPr lang="de-AT" dirty="0" smtClean="0"/>
              <a:t>eintragen. </a:t>
            </a:r>
          </a:p>
          <a:p>
            <a:pPr lvl="1"/>
            <a:r>
              <a:rPr lang="de-AT" dirty="0" smtClean="0"/>
              <a:t>Wenn die Stammdaten </a:t>
            </a:r>
            <a:r>
              <a:rPr lang="de-AT" dirty="0"/>
              <a:t>eingetragen </a:t>
            </a:r>
            <a:r>
              <a:rPr lang="de-AT" dirty="0" smtClean="0"/>
              <a:t>sind, muss die Datei nur gespeichert und geschlossen werden. Die Datei ist somit für den Upload bereit.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Neuer Stammdatenimport - </a:t>
            </a:r>
            <a:r>
              <a:rPr lang="de-AT" dirty="0" smtClean="0"/>
              <a:t>Anwendung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6377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Neuer Stammdatenimport - </a:t>
            </a:r>
            <a:r>
              <a:rPr lang="de-AT" dirty="0" smtClean="0"/>
              <a:t>Upload</a:t>
            </a:r>
            <a:endParaRPr lang="de-AT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2879713"/>
            <a:ext cx="7200000" cy="2394714"/>
          </a:xfrm>
          <a:prstGeom prst="rect">
            <a:avLst/>
          </a:prstGeom>
        </p:spPr>
      </p:pic>
      <p:sp>
        <p:nvSpPr>
          <p:cNvPr id="7" name="Inhaltsplatzhalter 1"/>
          <p:cNvSpPr>
            <a:spLocks noGrp="1"/>
          </p:cNvSpPr>
          <p:nvPr>
            <p:ph idx="1"/>
          </p:nvPr>
        </p:nvSpPr>
        <p:spPr>
          <a:xfrm>
            <a:off x="142931" y="1988840"/>
            <a:ext cx="8804124" cy="4176463"/>
          </a:xfrm>
        </p:spPr>
        <p:txBody>
          <a:bodyPr/>
          <a:lstStyle/>
          <a:p>
            <a:r>
              <a:rPr lang="de-DE" dirty="0" smtClean="0"/>
              <a:t>Upload der Excel-Datei</a:t>
            </a:r>
          </a:p>
          <a:p>
            <a:pPr lvl="1"/>
            <a:r>
              <a:rPr lang="de-DE" dirty="0" smtClean="0"/>
              <a:t>Mittels „Auswählen“ die zuvor gespeicherte Datei auswählen.  </a:t>
            </a:r>
            <a:endParaRPr lang="de-DE" dirty="0"/>
          </a:p>
          <a:p>
            <a:pPr lvl="1"/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4099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Zusammenfassung im Importmonitor</a:t>
            </a:r>
          </a:p>
          <a:p>
            <a:pPr lvl="1"/>
            <a:r>
              <a:rPr lang="de-DE" dirty="0" smtClean="0"/>
              <a:t>Auskunft über erfolgreichen Upload bzw. Verarbeitungsfehler</a:t>
            </a:r>
            <a:endParaRPr lang="de-AT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Neuer Stammdatenimport - </a:t>
            </a:r>
            <a:r>
              <a:rPr lang="de-AT" dirty="0"/>
              <a:t>Upload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/>
          <a:srcRect l="31759" t="33534" r="32120" b="16291"/>
          <a:stretch/>
        </p:blipFill>
        <p:spPr>
          <a:xfrm>
            <a:off x="1331640" y="2852936"/>
            <a:ext cx="6333640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45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Endkunden-Stammdaten aus dem Abrechnungsprogramm des </a:t>
            </a:r>
            <a:r>
              <a:rPr lang="de-AT" dirty="0" smtClean="0"/>
              <a:t>Marktteilnehmers </a:t>
            </a:r>
            <a:r>
              <a:rPr lang="de-DE" dirty="0"/>
              <a:t>sind </a:t>
            </a:r>
            <a:r>
              <a:rPr lang="de-DE" dirty="0" smtClean="0"/>
              <a:t>weiterhin über </a:t>
            </a:r>
            <a:r>
              <a:rPr lang="de-DE" dirty="0"/>
              <a:t>einen </a:t>
            </a:r>
            <a:r>
              <a:rPr lang="de-DE" dirty="0" smtClean="0"/>
              <a:t>Webbrowser im </a:t>
            </a:r>
            <a:r>
              <a:rPr lang="de-DE" dirty="0" err="1"/>
              <a:t>Self</a:t>
            </a:r>
            <a:r>
              <a:rPr lang="de-DE" dirty="0"/>
              <a:t> Storage </a:t>
            </a:r>
            <a:r>
              <a:rPr lang="de-DE" dirty="0" smtClean="0"/>
              <a:t>hochzuladen </a:t>
            </a:r>
            <a:r>
              <a:rPr lang="de-DE" dirty="0"/>
              <a:t>um die</a:t>
            </a:r>
            <a:r>
              <a:rPr lang="de-AT" dirty="0" smtClean="0"/>
              <a:t> Daten für die Abwicklung der Prozesse bereitzustellen:</a:t>
            </a:r>
          </a:p>
          <a:p>
            <a:pPr lvl="1"/>
            <a:r>
              <a:rPr lang="de-AT" dirty="0" smtClean="0"/>
              <a:t>Lieferantenwechsel</a:t>
            </a:r>
          </a:p>
          <a:p>
            <a:pPr lvl="1"/>
            <a:r>
              <a:rPr lang="de-AT" dirty="0" smtClean="0"/>
              <a:t>Neuanmeldung</a:t>
            </a:r>
          </a:p>
          <a:p>
            <a:pPr lvl="1"/>
            <a:r>
              <a:rPr lang="de-AT" dirty="0" smtClean="0"/>
              <a:t>Abmeldung</a:t>
            </a:r>
          </a:p>
          <a:p>
            <a:pPr lvl="1"/>
            <a:r>
              <a:rPr lang="de-AT" dirty="0" smtClean="0"/>
              <a:t>Unterstützungsprozesse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marL="342878" lvl="1" indent="-342878">
              <a:buClr>
                <a:srgbClr val="00A0B4"/>
              </a:buClr>
              <a:buSzPct val="100000"/>
            </a:pPr>
            <a:endParaRPr lang="de-AT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Stammdatenimport </a:t>
            </a:r>
            <a:r>
              <a:rPr lang="de-DE" dirty="0"/>
              <a:t>- </a:t>
            </a:r>
            <a:r>
              <a:rPr lang="de-DE" dirty="0" smtClean="0"/>
              <a:t>Allgemein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79060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Die Endkunden-Stammdaten aus dem </a:t>
            </a:r>
            <a:r>
              <a:rPr lang="de-DE" dirty="0" err="1"/>
              <a:t>Self</a:t>
            </a:r>
            <a:r>
              <a:rPr lang="de-DE" dirty="0"/>
              <a:t> Storage </a:t>
            </a:r>
            <a:r>
              <a:rPr lang="de-DE" dirty="0" smtClean="0"/>
              <a:t>sind </a:t>
            </a:r>
            <a:r>
              <a:rPr lang="de-DE" dirty="0"/>
              <a:t>weiterhin über einen Webbrowser im </a:t>
            </a:r>
            <a:r>
              <a:rPr lang="de-DE" dirty="0" err="1"/>
              <a:t>Self</a:t>
            </a:r>
            <a:r>
              <a:rPr lang="de-DE" dirty="0"/>
              <a:t> Storage </a:t>
            </a:r>
            <a:r>
              <a:rPr lang="de-DE" dirty="0" smtClean="0"/>
              <a:t>runterzuladen (</a:t>
            </a:r>
            <a:r>
              <a:rPr lang="de-AT" dirty="0"/>
              <a:t>XML- bzw. </a:t>
            </a:r>
            <a:r>
              <a:rPr lang="de-AT" dirty="0" smtClean="0"/>
              <a:t>Excel-File</a:t>
            </a:r>
            <a:r>
              <a:rPr lang="de-DE" dirty="0" smtClean="0"/>
              <a:t>).</a:t>
            </a:r>
          </a:p>
          <a:p>
            <a:r>
              <a:rPr lang="de-AT" dirty="0" smtClean="0"/>
              <a:t>Datenpflege im </a:t>
            </a:r>
            <a:r>
              <a:rPr lang="de-AT" dirty="0"/>
              <a:t>Abrechnungsprogramm des </a:t>
            </a:r>
            <a:r>
              <a:rPr lang="de-AT" dirty="0" smtClean="0"/>
              <a:t>Marktteilnehmers erfolgt wie gewohnt </a:t>
            </a:r>
            <a:r>
              <a:rPr lang="de-AT" dirty="0"/>
              <a:t>anhand aufgezeichneten Änderungen </a:t>
            </a:r>
            <a:r>
              <a:rPr lang="de-AT" dirty="0" smtClean="0"/>
              <a:t>im Export-File.</a:t>
            </a:r>
          </a:p>
          <a:p>
            <a:pPr marL="0" indent="0">
              <a:buNone/>
            </a:pPr>
            <a:endParaRPr lang="de-AT" dirty="0" smtClean="0"/>
          </a:p>
          <a:p>
            <a:r>
              <a:rPr lang="de-AT" b="1" dirty="0" smtClean="0"/>
              <a:t>NEU</a:t>
            </a:r>
          </a:p>
          <a:p>
            <a:pPr lvl="1"/>
            <a:r>
              <a:rPr lang="de-AT" dirty="0">
                <a:solidFill>
                  <a:srgbClr val="343434"/>
                </a:solidFill>
              </a:rPr>
              <a:t>zusätzliche Felder gemäß neuer </a:t>
            </a:r>
            <a:r>
              <a:rPr lang="de-AT" dirty="0" smtClean="0">
                <a:solidFill>
                  <a:srgbClr val="343434"/>
                </a:solidFill>
              </a:rPr>
              <a:t>Verordnung (analog zu Import)</a:t>
            </a:r>
            <a:endParaRPr lang="de-AT" dirty="0">
              <a:solidFill>
                <a:srgbClr val="343434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Stammdatenexport </a:t>
            </a:r>
            <a:r>
              <a:rPr lang="de-DE" dirty="0"/>
              <a:t>- Allgemein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52517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Neuer </a:t>
            </a:r>
            <a:r>
              <a:rPr lang="de-DE" dirty="0" smtClean="0"/>
              <a:t>Stammdatenexport </a:t>
            </a:r>
            <a:r>
              <a:rPr lang="de-DE" dirty="0"/>
              <a:t>- </a:t>
            </a:r>
            <a:r>
              <a:rPr lang="de-AT" dirty="0" smtClean="0"/>
              <a:t>Download</a:t>
            </a:r>
            <a:endParaRPr lang="de-AT" dirty="0"/>
          </a:p>
        </p:txBody>
      </p:sp>
      <p:sp>
        <p:nvSpPr>
          <p:cNvPr id="7" name="Inhaltsplatzhalter 1"/>
          <p:cNvSpPr>
            <a:spLocks noGrp="1"/>
          </p:cNvSpPr>
          <p:nvPr>
            <p:ph idx="1"/>
          </p:nvPr>
        </p:nvSpPr>
        <p:spPr>
          <a:xfrm>
            <a:off x="142931" y="1988841"/>
            <a:ext cx="8804124" cy="2088231"/>
          </a:xfrm>
        </p:spPr>
        <p:txBody>
          <a:bodyPr/>
          <a:lstStyle/>
          <a:p>
            <a:r>
              <a:rPr lang="de-DE" dirty="0" smtClean="0"/>
              <a:t>Z</a:t>
            </a:r>
            <a:r>
              <a:rPr lang="de-AT" dirty="0" err="1" smtClean="0"/>
              <a:t>wei</a:t>
            </a:r>
            <a:r>
              <a:rPr lang="de-AT" dirty="0" smtClean="0"/>
              <a:t> </a:t>
            </a:r>
            <a:r>
              <a:rPr lang="de-AT" dirty="0"/>
              <a:t>Varianten für den </a:t>
            </a:r>
            <a:r>
              <a:rPr lang="de-AT" dirty="0" smtClean="0"/>
              <a:t>Download:</a:t>
            </a:r>
          </a:p>
          <a:p>
            <a:pPr lvl="1"/>
            <a:r>
              <a:rPr lang="de-AT" dirty="0" smtClean="0"/>
              <a:t>„Alle </a:t>
            </a:r>
            <a:r>
              <a:rPr lang="de-AT" dirty="0"/>
              <a:t>herunterladen</a:t>
            </a:r>
            <a:r>
              <a:rPr lang="de-AT" dirty="0" smtClean="0"/>
              <a:t>…“ (diese </a:t>
            </a:r>
            <a:r>
              <a:rPr lang="de-AT" dirty="0"/>
              <a:t>Funktion steht immer zur </a:t>
            </a:r>
            <a:r>
              <a:rPr lang="de-AT" dirty="0" smtClean="0"/>
              <a:t>Verfügung)</a:t>
            </a:r>
            <a:endParaRPr lang="de-AT" dirty="0"/>
          </a:p>
          <a:p>
            <a:pPr lvl="1"/>
            <a:r>
              <a:rPr lang="de-AT" dirty="0"/>
              <a:t>„Geänderte Daten herunterladen…“ (nur </a:t>
            </a:r>
            <a:r>
              <a:rPr lang="de-AT" dirty="0" smtClean="0"/>
              <a:t>wenn </a:t>
            </a:r>
            <a:r>
              <a:rPr lang="de-AT" dirty="0"/>
              <a:t>Stammdaten seit dem letzten Download geändert </a:t>
            </a:r>
            <a:r>
              <a:rPr lang="de-AT" dirty="0" smtClean="0"/>
              <a:t>wurden)</a:t>
            </a:r>
            <a:endParaRPr lang="de-AT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392" y="3645024"/>
            <a:ext cx="7200000" cy="2392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80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Zusammenfassung im </a:t>
            </a:r>
            <a:r>
              <a:rPr lang="de-DE" dirty="0" smtClean="0"/>
              <a:t>Downloadmonitor</a:t>
            </a:r>
            <a:endParaRPr lang="de-DE" dirty="0"/>
          </a:p>
          <a:p>
            <a:pPr lvl="1"/>
            <a:r>
              <a:rPr lang="de-DE" dirty="0" smtClean="0"/>
              <a:t>Stammdaten können als XML oder Excel heruntergeladen werden</a:t>
            </a:r>
            <a:endParaRPr lang="de-AT" dirty="0"/>
          </a:p>
          <a:p>
            <a:endParaRPr lang="de-AT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Neuer Stammdatenexport - </a:t>
            </a:r>
            <a:r>
              <a:rPr lang="de-AT" dirty="0"/>
              <a:t>Download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/>
          <a:srcRect l="2687" t="4039" r="3695" b="5623"/>
          <a:stretch/>
        </p:blipFill>
        <p:spPr>
          <a:xfrm>
            <a:off x="1475656" y="2873842"/>
            <a:ext cx="6192688" cy="3795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90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Ein Upload eines ZP, welcher bereits im </a:t>
            </a:r>
            <a:r>
              <a:rPr lang="de-AT" dirty="0" err="1" smtClean="0"/>
              <a:t>Self</a:t>
            </a:r>
            <a:r>
              <a:rPr lang="de-AT" dirty="0" smtClean="0"/>
              <a:t> Storage besteht, überschreibt die zum ZP zugehörigen Stammdaten. </a:t>
            </a:r>
          </a:p>
          <a:p>
            <a:r>
              <a:rPr lang="de-AT" dirty="0"/>
              <a:t>J</a:t>
            </a:r>
            <a:r>
              <a:rPr lang="de-AT" dirty="0" smtClean="0"/>
              <a:t>eder Teilnehmer hat selbst für eine </a:t>
            </a:r>
            <a:r>
              <a:rPr lang="de-AT" dirty="0" err="1" smtClean="0"/>
              <a:t>Versionierung</a:t>
            </a:r>
            <a:r>
              <a:rPr lang="de-AT" dirty="0" smtClean="0"/>
              <a:t> zu sorgen </a:t>
            </a:r>
            <a:br>
              <a:rPr lang="de-AT" dirty="0" smtClean="0"/>
            </a:br>
            <a:r>
              <a:rPr lang="de-AT" dirty="0" smtClean="0"/>
              <a:t>(letzten 10 Uploads/Downloads im </a:t>
            </a:r>
            <a:r>
              <a:rPr lang="de-AT" dirty="0"/>
              <a:t>A</a:t>
            </a:r>
            <a:r>
              <a:rPr lang="de-AT" dirty="0" smtClean="0"/>
              <a:t>rchiv).</a:t>
            </a:r>
          </a:p>
          <a:p>
            <a:r>
              <a:rPr lang="de-AT" dirty="0"/>
              <a:t>Fehler bei der Erstellung </a:t>
            </a:r>
            <a:r>
              <a:rPr lang="de-AT" dirty="0" smtClean="0"/>
              <a:t>der Excel-Datei werden </a:t>
            </a:r>
            <a:r>
              <a:rPr lang="de-AT" dirty="0"/>
              <a:t>direkt beim Upload im </a:t>
            </a:r>
            <a:r>
              <a:rPr lang="de-AT" dirty="0" err="1"/>
              <a:t>Self</a:t>
            </a:r>
            <a:r>
              <a:rPr lang="de-AT" dirty="0"/>
              <a:t> Storage </a:t>
            </a:r>
            <a:r>
              <a:rPr lang="de-AT" dirty="0" smtClean="0"/>
              <a:t>angezeigt.</a:t>
            </a:r>
            <a:endParaRPr lang="de-AT" dirty="0"/>
          </a:p>
          <a:p>
            <a:r>
              <a:rPr lang="de-AT" dirty="0" smtClean="0"/>
              <a:t>Ihr </a:t>
            </a:r>
            <a:r>
              <a:rPr lang="de-AT" dirty="0"/>
              <a:t>IT-Anbieter </a:t>
            </a:r>
            <a:r>
              <a:rPr lang="de-AT" dirty="0" smtClean="0"/>
              <a:t>auch kann weiterhin das </a:t>
            </a:r>
            <a:r>
              <a:rPr lang="de-AT" dirty="0"/>
              <a:t>XML </a:t>
            </a:r>
            <a:r>
              <a:rPr lang="de-AT" dirty="0" smtClean="0"/>
              <a:t>direkt erzeugen</a:t>
            </a:r>
          </a:p>
          <a:p>
            <a:r>
              <a:rPr lang="de-AT" dirty="0" smtClean="0"/>
              <a:t>Das </a:t>
            </a:r>
            <a:r>
              <a:rPr lang="de-AT" dirty="0"/>
              <a:t>Abrechnungssystem ist immer das führende </a:t>
            </a:r>
            <a:r>
              <a:rPr lang="de-AT" dirty="0" smtClean="0"/>
              <a:t>System!</a:t>
            </a:r>
            <a:br>
              <a:rPr lang="de-AT" dirty="0" smtClean="0"/>
            </a:br>
            <a:r>
              <a:rPr lang="de-AT" dirty="0" smtClean="0">
                <a:sym typeface="Wingdings" panose="05000000000000000000" pitchFamily="2" charset="2"/>
              </a:rPr>
              <a:t> </a:t>
            </a:r>
            <a:r>
              <a:rPr lang="de-AT" dirty="0" smtClean="0"/>
              <a:t>der </a:t>
            </a:r>
            <a:r>
              <a:rPr lang="de-AT" dirty="0" err="1"/>
              <a:t>Self</a:t>
            </a:r>
            <a:r>
              <a:rPr lang="de-AT" dirty="0"/>
              <a:t> Storage ist nur ein Abzug </a:t>
            </a:r>
            <a:r>
              <a:rPr lang="de-AT" dirty="0" smtClean="0"/>
              <a:t>davon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Nützliche Tipps</a:t>
            </a:r>
          </a:p>
        </p:txBody>
      </p:sp>
    </p:spTree>
    <p:extLst>
      <p:ext uri="{BB962C8B-B14F-4D97-AF65-F5344CB8AC3E}">
        <p14:creationId xmlns:p14="http://schemas.microsoft.com/office/powerpoint/2010/main" val="324145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Ab 14.04.2015 finden Sie </a:t>
            </a:r>
            <a:r>
              <a:rPr lang="de-AT" dirty="0"/>
              <a:t>alle Informationen und Files zum Download auf unserer Webseite im Bereich </a:t>
            </a:r>
            <a:r>
              <a:rPr lang="da-DK" dirty="0" smtClean="0"/>
              <a:t>Self </a:t>
            </a:r>
            <a:r>
              <a:rPr lang="da-DK" dirty="0"/>
              <a:t>Storage Stammdaten: </a:t>
            </a:r>
            <a:r>
              <a:rPr lang="da-DK" dirty="0">
                <a:hlinkClick r:id="rId2"/>
              </a:rPr>
              <a:t>http://</a:t>
            </a:r>
            <a:r>
              <a:rPr lang="da-DK" dirty="0" smtClean="0">
                <a:hlinkClick r:id="rId2"/>
              </a:rPr>
              <a:t>www.energylink.at/de/systemuebersicht/self-storage-stammdaten</a:t>
            </a:r>
            <a:endParaRPr lang="de-AT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Infos und Downloads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04220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/>
          <a:srcRect l="16590" t="2675" r="10694" b="8743"/>
          <a:stretch/>
        </p:blipFill>
        <p:spPr>
          <a:xfrm>
            <a:off x="548548" y="980728"/>
            <a:ext cx="7992889" cy="5256584"/>
          </a:xfrm>
          <a:prstGeom prst="rect">
            <a:avLst/>
          </a:prstGeom>
        </p:spPr>
      </p:pic>
      <p:sp>
        <p:nvSpPr>
          <p:cNvPr id="4" name="Abgerundetes Rechteck 3"/>
          <p:cNvSpPr/>
          <p:nvPr/>
        </p:nvSpPr>
        <p:spPr>
          <a:xfrm>
            <a:off x="2780797" y="3481437"/>
            <a:ext cx="3528392" cy="1152128"/>
          </a:xfrm>
          <a:prstGeom prst="roundRect">
            <a:avLst/>
          </a:prstGeom>
          <a:solidFill>
            <a:srgbClr val="FFCC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3200" dirty="0" smtClean="0">
                <a:solidFill>
                  <a:schemeClr val="tx1"/>
                </a:solidFill>
              </a:rPr>
              <a:t>Live Demo</a:t>
            </a:r>
            <a:endParaRPr lang="de-A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58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Neue Excel-Vorlage</a:t>
            </a:r>
          </a:p>
          <a:p>
            <a:endParaRPr lang="de-AT" dirty="0"/>
          </a:p>
          <a:p>
            <a:r>
              <a:rPr lang="de-AT" dirty="0" smtClean="0"/>
              <a:t>Keine XML-Konvertierung notwendig</a:t>
            </a:r>
          </a:p>
          <a:p>
            <a:endParaRPr lang="de-AT" dirty="0"/>
          </a:p>
          <a:p>
            <a:r>
              <a:rPr lang="de-AT" dirty="0" smtClean="0"/>
              <a:t>Änderung Kennzeichnung &amp; Datenfelder</a:t>
            </a:r>
            <a:endParaRPr lang="de-AT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Neuerungen </a:t>
            </a:r>
            <a:r>
              <a:rPr lang="de-DE" dirty="0"/>
              <a:t>Stammdatenimport 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2311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b="1" dirty="0" smtClean="0"/>
              <a:t>NEU</a:t>
            </a:r>
            <a:r>
              <a:rPr lang="de-AT" dirty="0" smtClean="0"/>
              <a:t> </a:t>
            </a:r>
            <a:endParaRPr lang="de-AT" dirty="0"/>
          </a:p>
          <a:p>
            <a:pPr lvl="1"/>
            <a:r>
              <a:rPr lang="de-AT" dirty="0"/>
              <a:t>Die Verrechnungsstellen </a:t>
            </a:r>
            <a:r>
              <a:rPr lang="de-AT" dirty="0">
                <a:solidFill>
                  <a:srgbClr val="343434"/>
                </a:solidFill>
              </a:rPr>
              <a:t>veröffentlichen mit </a:t>
            </a:r>
            <a:r>
              <a:rPr lang="de-AT" b="1" dirty="0">
                <a:solidFill>
                  <a:srgbClr val="343434"/>
                </a:solidFill>
              </a:rPr>
              <a:t>Stichtag </a:t>
            </a:r>
            <a:r>
              <a:rPr lang="de-AT" b="1" dirty="0" smtClean="0">
                <a:solidFill>
                  <a:srgbClr val="343434"/>
                </a:solidFill>
              </a:rPr>
              <a:t>14.04.2015 </a:t>
            </a:r>
            <a:r>
              <a:rPr lang="de-AT" dirty="0">
                <a:solidFill>
                  <a:srgbClr val="343434"/>
                </a:solidFill>
              </a:rPr>
              <a:t>eine neue Stammdaten Excel-Vorlage </a:t>
            </a:r>
            <a:r>
              <a:rPr lang="de-AT" dirty="0"/>
              <a:t>samt Beschreibung bzw. </a:t>
            </a:r>
            <a:r>
              <a:rPr lang="de-AT" dirty="0" smtClean="0"/>
              <a:t>Handbuch</a:t>
            </a:r>
          </a:p>
          <a:p>
            <a:pPr lvl="1"/>
            <a:r>
              <a:rPr lang="de-AT" dirty="0" smtClean="0"/>
              <a:t>Schulungsteilnehmern wurde </a:t>
            </a:r>
            <a:r>
              <a:rPr lang="de-AT" dirty="0"/>
              <a:t>Excel-Vorlage </a:t>
            </a:r>
            <a:r>
              <a:rPr lang="de-AT" dirty="0" smtClean="0"/>
              <a:t>bereits vorab übermittelt.</a:t>
            </a:r>
            <a:endParaRPr lang="de-AT" dirty="0"/>
          </a:p>
          <a:p>
            <a:pPr lvl="1"/>
            <a:r>
              <a:rPr lang="de-AT" dirty="0"/>
              <a:t>Für den Upload </a:t>
            </a:r>
            <a:r>
              <a:rPr lang="de-DE" dirty="0"/>
              <a:t>im </a:t>
            </a:r>
            <a:r>
              <a:rPr lang="de-DE" dirty="0" err="1"/>
              <a:t>Self</a:t>
            </a:r>
            <a:r>
              <a:rPr lang="de-DE" dirty="0"/>
              <a:t> Storage </a:t>
            </a:r>
            <a:r>
              <a:rPr lang="de-AT" dirty="0" smtClean="0"/>
              <a:t>wird künftig </a:t>
            </a:r>
            <a:r>
              <a:rPr lang="de-AT" dirty="0"/>
              <a:t>direkt die Excel-Vorlage </a:t>
            </a:r>
            <a:r>
              <a:rPr lang="de-AT" dirty="0" smtClean="0"/>
              <a:t>verwendet</a:t>
            </a:r>
          </a:p>
          <a:p>
            <a:pPr lvl="1"/>
            <a:r>
              <a:rPr lang="de-AT" dirty="0" smtClean="0">
                <a:solidFill>
                  <a:srgbClr val="343434"/>
                </a:solidFill>
                <a:sym typeface="Wingdings" panose="05000000000000000000" pitchFamily="2" charset="2"/>
              </a:rPr>
              <a:t>Erstellung </a:t>
            </a:r>
            <a:r>
              <a:rPr lang="de-AT" dirty="0">
                <a:solidFill>
                  <a:srgbClr val="343434"/>
                </a:solidFill>
                <a:sym typeface="Wingdings" panose="05000000000000000000" pitchFamily="2" charset="2"/>
              </a:rPr>
              <a:t>einer XML-Datei ist nicht mehr </a:t>
            </a:r>
            <a:r>
              <a:rPr lang="de-AT" dirty="0" smtClean="0">
                <a:solidFill>
                  <a:srgbClr val="343434"/>
                </a:solidFill>
                <a:sym typeface="Wingdings" panose="05000000000000000000" pitchFamily="2" charset="2"/>
              </a:rPr>
              <a:t>notwendig!</a:t>
            </a:r>
            <a:endParaRPr lang="de-AT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Neue Excel-Vorlage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240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Excel-Datei </a:t>
            </a:r>
            <a:r>
              <a:rPr lang="de-DE" dirty="0"/>
              <a:t>kann beliebig benannt </a:t>
            </a:r>
            <a:r>
              <a:rPr lang="de-DE" dirty="0" smtClean="0"/>
              <a:t>werden.</a:t>
            </a:r>
            <a:endParaRPr lang="de-AT" dirty="0" smtClean="0"/>
          </a:p>
          <a:p>
            <a:r>
              <a:rPr lang="de-AT" dirty="0" smtClean="0"/>
              <a:t>Tabellenblattnamen gemäß Marktteilnehmertyp:</a:t>
            </a:r>
            <a:endParaRPr lang="de-AT" dirty="0"/>
          </a:p>
          <a:p>
            <a:pPr lvl="1"/>
            <a:r>
              <a:rPr lang="de-AT" dirty="0" smtClean="0"/>
              <a:t>Lieferant Elektrizität</a:t>
            </a:r>
            <a:endParaRPr lang="de-AT" dirty="0"/>
          </a:p>
          <a:p>
            <a:pPr lvl="1"/>
            <a:r>
              <a:rPr lang="de-AT" dirty="0" smtClean="0"/>
              <a:t>Netzbetreiber Elektrizität</a:t>
            </a:r>
          </a:p>
          <a:p>
            <a:pPr lvl="1"/>
            <a:r>
              <a:rPr lang="de-AT" dirty="0" smtClean="0"/>
              <a:t>Versorger Gas</a:t>
            </a:r>
          </a:p>
          <a:p>
            <a:pPr lvl="1"/>
            <a:r>
              <a:rPr lang="de-AT" dirty="0" smtClean="0"/>
              <a:t>Netzbetreiber Gas</a:t>
            </a:r>
          </a:p>
          <a:p>
            <a:r>
              <a:rPr lang="de-AT" dirty="0"/>
              <a:t>Pro Marktteilnehmertyp eigene </a:t>
            </a:r>
            <a:r>
              <a:rPr lang="de-AT" dirty="0" smtClean="0"/>
              <a:t>Excel-Datei</a:t>
            </a:r>
            <a:br>
              <a:rPr lang="de-AT" dirty="0" smtClean="0"/>
            </a:br>
            <a:endParaRPr lang="de-AT" dirty="0" smtClean="0"/>
          </a:p>
          <a:p>
            <a:pPr marL="0" indent="0">
              <a:buNone/>
            </a:pPr>
            <a:r>
              <a:rPr lang="de-AT" dirty="0" smtClean="0">
                <a:sym typeface="Wingdings" panose="05000000000000000000" pitchFamily="2" charset="2"/>
              </a:rPr>
              <a:t> Blattnamen dürften </a:t>
            </a:r>
            <a:r>
              <a:rPr lang="de-AT" b="1" dirty="0" smtClean="0">
                <a:sym typeface="Wingdings" panose="05000000000000000000" pitchFamily="2" charset="2"/>
              </a:rPr>
              <a:t>nicht</a:t>
            </a:r>
            <a:r>
              <a:rPr lang="de-AT" dirty="0" smtClean="0">
                <a:sym typeface="Wingdings" panose="05000000000000000000" pitchFamily="2" charset="2"/>
              </a:rPr>
              <a:t> geändert werden</a:t>
            </a:r>
            <a:br>
              <a:rPr lang="de-AT" dirty="0" smtClean="0">
                <a:sym typeface="Wingdings" panose="05000000000000000000" pitchFamily="2" charset="2"/>
              </a:rPr>
            </a:br>
            <a:r>
              <a:rPr lang="de-AT" dirty="0" smtClean="0">
                <a:sym typeface="Wingdings" panose="05000000000000000000" pitchFamily="2" charset="2"/>
              </a:rPr>
              <a:t> Eintragung der EC-Nummer ist künftig </a:t>
            </a:r>
            <a:r>
              <a:rPr lang="de-AT" b="1" dirty="0" smtClean="0">
                <a:sym typeface="Wingdings" panose="05000000000000000000" pitchFamily="2" charset="2"/>
              </a:rPr>
              <a:t>nicht</a:t>
            </a:r>
            <a:r>
              <a:rPr lang="de-AT" dirty="0" smtClean="0">
                <a:sym typeface="Wingdings" panose="05000000000000000000" pitchFamily="2" charset="2"/>
              </a:rPr>
              <a:t> erforderlich</a:t>
            </a:r>
            <a:endParaRPr lang="de-AT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Neue </a:t>
            </a:r>
            <a:r>
              <a:rPr lang="de-AT" dirty="0" smtClean="0"/>
              <a:t>Excel-Vorlage </a:t>
            </a:r>
            <a:r>
              <a:rPr lang="de-DE" dirty="0" smtClean="0"/>
              <a:t>- </a:t>
            </a:r>
            <a:r>
              <a:rPr lang="de-AT" dirty="0" smtClean="0"/>
              <a:t>Datei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9345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142930" y="1988840"/>
            <a:ext cx="8965573" cy="4137323"/>
          </a:xfrm>
        </p:spPr>
        <p:txBody>
          <a:bodyPr/>
          <a:lstStyle/>
          <a:p>
            <a:r>
              <a:rPr lang="de-AT" dirty="0" smtClean="0">
                <a:solidFill>
                  <a:srgbClr val="343434"/>
                </a:solidFill>
              </a:rPr>
              <a:t>Inhalt </a:t>
            </a:r>
            <a:r>
              <a:rPr lang="de-AT" dirty="0" smtClean="0"/>
              <a:t>Excel-Datei:</a:t>
            </a:r>
            <a:endParaRPr lang="de-AT" dirty="0" smtClean="0">
              <a:solidFill>
                <a:srgbClr val="343434"/>
              </a:solidFill>
            </a:endParaRPr>
          </a:p>
          <a:p>
            <a:pPr lvl="1"/>
            <a:r>
              <a:rPr lang="de-AT" dirty="0" smtClean="0">
                <a:solidFill>
                  <a:srgbClr val="343434"/>
                </a:solidFill>
              </a:rPr>
              <a:t>Feld-Bezeichnungen und Beschreibungen in Zeilen 1-9</a:t>
            </a:r>
          </a:p>
          <a:p>
            <a:pPr lvl="1"/>
            <a:r>
              <a:rPr lang="de-AT" dirty="0" smtClean="0">
                <a:solidFill>
                  <a:srgbClr val="343434"/>
                </a:solidFill>
              </a:rPr>
              <a:t>Beispieldatensätze in Zeilen 10-15</a:t>
            </a:r>
          </a:p>
          <a:p>
            <a:pPr lvl="1"/>
            <a:r>
              <a:rPr lang="de-AT" dirty="0" smtClean="0">
                <a:solidFill>
                  <a:srgbClr val="343434"/>
                </a:solidFill>
              </a:rPr>
              <a:t>Grundsätzlich weniger </a:t>
            </a:r>
            <a:r>
              <a:rPr lang="de-AT" dirty="0">
                <a:solidFill>
                  <a:srgbClr val="343434"/>
                </a:solidFill>
              </a:rPr>
              <a:t>Pflichtfelder</a:t>
            </a:r>
          </a:p>
          <a:p>
            <a:pPr lvl="1"/>
            <a:r>
              <a:rPr lang="de-AT" dirty="0">
                <a:solidFill>
                  <a:srgbClr val="343434"/>
                </a:solidFill>
              </a:rPr>
              <a:t>Z</a:t>
            </a:r>
            <a:r>
              <a:rPr lang="de-AT" dirty="0" smtClean="0">
                <a:solidFill>
                  <a:srgbClr val="343434"/>
                </a:solidFill>
              </a:rPr>
              <a:t>usätzliche Felder gemäß neuer Verordnung</a:t>
            </a:r>
            <a:endParaRPr lang="de-AT" dirty="0">
              <a:solidFill>
                <a:srgbClr val="343434"/>
              </a:solidFill>
            </a:endParaRPr>
          </a:p>
          <a:p>
            <a:pPr lvl="2"/>
            <a:r>
              <a:rPr lang="de-DE" dirty="0" smtClean="0">
                <a:solidFill>
                  <a:srgbClr val="343434"/>
                </a:solidFill>
              </a:rPr>
              <a:t>Erweiterte Kundendaten</a:t>
            </a:r>
          </a:p>
          <a:p>
            <a:pPr lvl="2"/>
            <a:r>
              <a:rPr lang="de-DE" dirty="0" smtClean="0">
                <a:solidFill>
                  <a:srgbClr val="343434"/>
                </a:solidFill>
              </a:rPr>
              <a:t>Erweiterte </a:t>
            </a:r>
            <a:r>
              <a:rPr lang="de-DE" dirty="0" err="1" smtClean="0">
                <a:solidFill>
                  <a:srgbClr val="343434"/>
                </a:solidFill>
              </a:rPr>
              <a:t>Vollmachtsdaten</a:t>
            </a:r>
            <a:endParaRPr lang="de-DE" dirty="0" smtClean="0">
              <a:solidFill>
                <a:srgbClr val="343434"/>
              </a:solidFill>
            </a:endParaRPr>
          </a:p>
          <a:p>
            <a:pPr lvl="2"/>
            <a:r>
              <a:rPr lang="de-DE" dirty="0" smtClean="0">
                <a:solidFill>
                  <a:srgbClr val="343434"/>
                </a:solidFill>
              </a:rPr>
              <a:t>Abrechnung</a:t>
            </a:r>
          </a:p>
          <a:p>
            <a:pPr lvl="2"/>
            <a:r>
              <a:rPr lang="de-DE" dirty="0">
                <a:solidFill>
                  <a:srgbClr val="343434"/>
                </a:solidFill>
              </a:rPr>
              <a:t>ökostromspezifische </a:t>
            </a:r>
            <a:r>
              <a:rPr lang="de-DE" dirty="0" smtClean="0">
                <a:solidFill>
                  <a:srgbClr val="343434"/>
                </a:solidFill>
              </a:rPr>
              <a:t>ZP-Daten (nur Strom)</a:t>
            </a:r>
            <a:endParaRPr lang="de-DE" dirty="0">
              <a:solidFill>
                <a:srgbClr val="343434"/>
              </a:solidFill>
            </a:endParaRPr>
          </a:p>
          <a:p>
            <a:pPr lvl="2"/>
            <a:r>
              <a:rPr lang="de-DE" dirty="0">
                <a:solidFill>
                  <a:srgbClr val="343434"/>
                </a:solidFill>
              </a:rPr>
              <a:t>LPZ spezifische </a:t>
            </a:r>
            <a:r>
              <a:rPr lang="de-DE" dirty="0" smtClean="0">
                <a:solidFill>
                  <a:srgbClr val="343434"/>
                </a:solidFill>
              </a:rPr>
              <a:t>Daten (nur Gas)</a:t>
            </a:r>
          </a:p>
          <a:p>
            <a:pPr marL="0" indent="0">
              <a:buNone/>
            </a:pPr>
            <a:r>
              <a:rPr lang="de-DE" dirty="0" smtClean="0">
                <a:solidFill>
                  <a:srgbClr val="343434"/>
                </a:solidFill>
                <a:sym typeface="Wingdings" panose="05000000000000000000" pitchFamily="2" charset="2"/>
              </a:rPr>
              <a:t> </a:t>
            </a:r>
            <a:r>
              <a:rPr lang="de-DE" dirty="0" smtClean="0">
                <a:solidFill>
                  <a:srgbClr val="343434"/>
                </a:solidFill>
              </a:rPr>
              <a:t>Zeilen/Spalten dürfen </a:t>
            </a:r>
            <a:r>
              <a:rPr lang="de-DE" b="1" dirty="0" smtClean="0">
                <a:solidFill>
                  <a:srgbClr val="343434"/>
                </a:solidFill>
              </a:rPr>
              <a:t>nicht</a:t>
            </a:r>
            <a:r>
              <a:rPr lang="de-DE" dirty="0" smtClean="0">
                <a:solidFill>
                  <a:srgbClr val="343434"/>
                </a:solidFill>
              </a:rPr>
              <a:t> entfernt und verschoben werden!</a:t>
            </a:r>
            <a:br>
              <a:rPr lang="de-DE" dirty="0" smtClean="0">
                <a:solidFill>
                  <a:srgbClr val="343434"/>
                </a:solidFill>
              </a:rPr>
            </a:br>
            <a:endParaRPr lang="de-DE" dirty="0">
              <a:solidFill>
                <a:srgbClr val="343434"/>
              </a:solidFill>
            </a:endParaRPr>
          </a:p>
          <a:p>
            <a:pPr marL="342878" lvl="1" indent="-342878">
              <a:buClr>
                <a:srgbClr val="00A0B4"/>
              </a:buClr>
              <a:buSzPct val="100000"/>
            </a:pPr>
            <a:endParaRPr lang="de-AT" dirty="0">
              <a:solidFill>
                <a:srgbClr val="343434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Neue Excel-Vorlage </a:t>
            </a:r>
            <a:r>
              <a:rPr lang="de-DE" dirty="0" smtClean="0"/>
              <a:t>- </a:t>
            </a:r>
            <a:r>
              <a:rPr lang="de-AT" dirty="0" smtClean="0"/>
              <a:t>Inhalt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74961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142931" y="1988840"/>
            <a:ext cx="4501077" cy="4137323"/>
          </a:xfrm>
        </p:spPr>
        <p:txBody>
          <a:bodyPr numCol="1" spcCol="180000"/>
          <a:lstStyle/>
          <a:p>
            <a:r>
              <a:rPr lang="de-DE" dirty="0" smtClean="0"/>
              <a:t>Neuer Stammdatenimport</a:t>
            </a:r>
          </a:p>
          <a:p>
            <a:pPr lvl="1"/>
            <a:r>
              <a:rPr lang="de-DE" dirty="0" smtClean="0"/>
              <a:t>Neue Vorlage (Excel) Download</a:t>
            </a:r>
          </a:p>
          <a:p>
            <a:pPr lvl="1"/>
            <a:r>
              <a:rPr lang="de-DE" b="1" dirty="0" smtClean="0"/>
              <a:t>Keine</a:t>
            </a:r>
            <a:r>
              <a:rPr lang="de-DE" dirty="0" smtClean="0"/>
              <a:t> Konverter-Installation </a:t>
            </a:r>
            <a:r>
              <a:rPr lang="de-DE" dirty="0"/>
              <a:t>notwendig</a:t>
            </a:r>
          </a:p>
          <a:p>
            <a:pPr lvl="1"/>
            <a:r>
              <a:rPr lang="de-DE" b="1" dirty="0" smtClean="0"/>
              <a:t>Keine</a:t>
            </a:r>
            <a:r>
              <a:rPr lang="de-DE" dirty="0" smtClean="0"/>
              <a:t> XML-Datei notwendig</a:t>
            </a:r>
          </a:p>
          <a:p>
            <a:pPr lvl="1"/>
            <a:r>
              <a:rPr lang="de-DE" dirty="0"/>
              <a:t>Excel kann direkt im </a:t>
            </a:r>
            <a:r>
              <a:rPr lang="de-DE" dirty="0" err="1" smtClean="0"/>
              <a:t>SeSo</a:t>
            </a:r>
            <a:r>
              <a:rPr lang="de-DE" dirty="0" smtClean="0"/>
              <a:t> </a:t>
            </a:r>
            <a:r>
              <a:rPr lang="de-DE" dirty="0"/>
              <a:t>hochgeladen </a:t>
            </a:r>
            <a:r>
              <a:rPr lang="de-DE" dirty="0" smtClean="0"/>
              <a:t>werden</a:t>
            </a:r>
          </a:p>
          <a:p>
            <a:pPr lvl="2"/>
            <a:endParaRPr lang="de-AT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42930" y="1124744"/>
            <a:ext cx="8893565" cy="798618"/>
          </a:xfrm>
        </p:spPr>
        <p:txBody>
          <a:bodyPr/>
          <a:lstStyle/>
          <a:p>
            <a:r>
              <a:rPr lang="de-DE" dirty="0" smtClean="0"/>
              <a:t>Stammdatenimport NEU / Stammdatenimport ALT</a:t>
            </a:r>
            <a:endParaRPr lang="de-AT" dirty="0"/>
          </a:p>
        </p:txBody>
      </p:sp>
      <p:sp>
        <p:nvSpPr>
          <p:cNvPr id="5" name="Inhaltsplatzhalter 1"/>
          <p:cNvSpPr txBox="1">
            <a:spLocks/>
          </p:cNvSpPr>
          <p:nvPr/>
        </p:nvSpPr>
        <p:spPr>
          <a:xfrm>
            <a:off x="4644008" y="1988840"/>
            <a:ext cx="4320480" cy="4137323"/>
          </a:xfrm>
          <a:prstGeom prst="rect">
            <a:avLst/>
          </a:prstGeom>
        </p:spPr>
        <p:txBody>
          <a:bodyPr vert="horz" lIns="91423" tIns="45712" rIns="91423" bIns="45712" numCol="1" spcCol="180000" rtlCol="0">
            <a:noAutofit/>
          </a:bodyPr>
          <a:lstStyle>
            <a:lvl1pPr marL="342878" indent="-342878" algn="l" defTabSz="914342" rtl="0" eaLnBrk="1" latinLnBrk="0" hangingPunct="1">
              <a:spcBef>
                <a:spcPct val="20000"/>
              </a:spcBef>
              <a:buClr>
                <a:srgbClr val="00A0B4"/>
              </a:buClr>
              <a:buSzPct val="10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Tahoma" pitchFamily="34" charset="0"/>
              </a:defRPr>
            </a:lvl1pPr>
            <a:lvl2pPr marL="742903" indent="-285732" algn="l" defTabSz="914342" rtl="0" eaLnBrk="1" latinLnBrk="0" hangingPunct="1">
              <a:spcBef>
                <a:spcPct val="20000"/>
              </a:spcBef>
              <a:buClrTx/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Tahoma" pitchFamily="34" charset="0"/>
                <a:ea typeface="+mn-ea"/>
                <a:cs typeface="Tahoma" pitchFamily="34" charset="0"/>
              </a:defRPr>
            </a:lvl2pPr>
            <a:lvl3pPr marL="1142927" indent="-228585" algn="l" defTabSz="914342" rtl="0" eaLnBrk="1" latinLnBrk="0" hangingPunct="1">
              <a:spcBef>
                <a:spcPct val="20000"/>
              </a:spcBef>
              <a:buClrTx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Tahoma" pitchFamily="34" charset="0"/>
                <a:ea typeface="+mn-ea"/>
                <a:cs typeface="Tahoma" pitchFamily="34" charset="0"/>
              </a:defRPr>
            </a:lvl3pPr>
            <a:lvl4pPr marL="1600098" indent="-228585" algn="l" defTabSz="914342" rtl="0" eaLnBrk="1" latinLnBrk="0" hangingPunct="1">
              <a:spcBef>
                <a:spcPct val="20000"/>
              </a:spcBef>
              <a:buClr>
                <a:srgbClr val="99D9E1"/>
              </a:buClr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Tahoma" pitchFamily="34" charset="0"/>
                <a:ea typeface="+mn-ea"/>
                <a:cs typeface="Tahoma" pitchFamily="34" charset="0"/>
              </a:defRPr>
            </a:lvl4pPr>
            <a:lvl5pPr marL="2057268" indent="-228585" algn="l" defTabSz="914342" rtl="0" eaLnBrk="1" latinLnBrk="0" hangingPunct="1">
              <a:spcBef>
                <a:spcPct val="20000"/>
              </a:spcBef>
              <a:buClr>
                <a:srgbClr val="CCE6F0"/>
              </a:buClr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Tahoma" pitchFamily="34" charset="0"/>
                <a:ea typeface="+mn-ea"/>
                <a:cs typeface="Tahoma" pitchFamily="34" charset="0"/>
              </a:defRPr>
            </a:lvl5pPr>
            <a:lvl6pPr marL="2514439" indent="-228585" algn="l" defTabSz="9143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10" indent="-228585" algn="l" defTabSz="9143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781" indent="-228585" algn="l" defTabSz="9143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951" indent="-228585" algn="l" defTabSz="9143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Alter Stammdatenimport</a:t>
            </a:r>
          </a:p>
          <a:p>
            <a:pPr lvl="1"/>
            <a:r>
              <a:rPr lang="de-DE" dirty="0" smtClean="0"/>
              <a:t>Alte Vorlage </a:t>
            </a:r>
            <a:r>
              <a:rPr lang="de-DE" dirty="0"/>
              <a:t>(Excel) </a:t>
            </a:r>
            <a:r>
              <a:rPr lang="de-DE" dirty="0" smtClean="0"/>
              <a:t>Download</a:t>
            </a:r>
          </a:p>
          <a:p>
            <a:pPr lvl="1"/>
            <a:r>
              <a:rPr lang="de-DE" dirty="0" smtClean="0"/>
              <a:t>Konverter-Software Download und Installation</a:t>
            </a:r>
          </a:p>
          <a:p>
            <a:pPr lvl="1"/>
            <a:r>
              <a:rPr lang="de-DE" dirty="0" smtClean="0"/>
              <a:t>XML-Datei mit Excel Add-In erzeugen</a:t>
            </a:r>
            <a:br>
              <a:rPr lang="de-DE" dirty="0" smtClean="0"/>
            </a:b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smtClean="0"/>
              <a:t>z.B. </a:t>
            </a:r>
            <a:r>
              <a:rPr lang="de-DE" i="1" dirty="0" smtClean="0"/>
              <a:t>SUPPG-AT999025.xml</a:t>
            </a:r>
            <a:endParaRPr lang="de-DE" dirty="0" smtClean="0"/>
          </a:p>
          <a:p>
            <a:pPr lvl="1"/>
            <a:r>
              <a:rPr lang="de-DE" dirty="0" smtClean="0"/>
              <a:t>XML-Datei hochladen</a:t>
            </a:r>
          </a:p>
          <a:p>
            <a:pPr lvl="1"/>
            <a:endParaRPr lang="de-DE" dirty="0" smtClean="0"/>
          </a:p>
          <a:p>
            <a:endParaRPr lang="de-AT" dirty="0"/>
          </a:p>
        </p:txBody>
      </p:sp>
      <p:cxnSp>
        <p:nvCxnSpPr>
          <p:cNvPr id="10" name="Gerader Verbinder 9"/>
          <p:cNvCxnSpPr/>
          <p:nvPr/>
        </p:nvCxnSpPr>
        <p:spPr>
          <a:xfrm>
            <a:off x="5292080" y="1844824"/>
            <a:ext cx="3240000" cy="3240000"/>
          </a:xfrm>
          <a:prstGeom prst="line">
            <a:avLst/>
          </a:prstGeom>
          <a:ln w="254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 flipH="1">
            <a:off x="5364448" y="1844824"/>
            <a:ext cx="3240000" cy="3240000"/>
          </a:xfrm>
          <a:prstGeom prst="line">
            <a:avLst/>
          </a:prstGeom>
          <a:ln w="254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Gefaltete Ecke 16"/>
          <p:cNvSpPr/>
          <p:nvPr/>
        </p:nvSpPr>
        <p:spPr>
          <a:xfrm rot="21323590">
            <a:off x="1475207" y="4746346"/>
            <a:ext cx="2665196" cy="1889080"/>
          </a:xfrm>
          <a:prstGeom prst="foldedCorner">
            <a:avLst/>
          </a:prstGeom>
          <a:solidFill>
            <a:srgbClr val="FFCC00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20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de-DE" sz="2000" dirty="0">
                <a:solidFill>
                  <a:schemeClr val="tx1"/>
                </a:solidFill>
                <a:sym typeface="Wingdings" panose="05000000000000000000" pitchFamily="2" charset="2"/>
              </a:rPr>
              <a:t>a</a:t>
            </a:r>
            <a:r>
              <a:rPr lang="de-DE" sz="2000" dirty="0" smtClean="0">
                <a:solidFill>
                  <a:schemeClr val="tx1"/>
                </a:solidFill>
                <a:sym typeface="Wingdings" panose="05000000000000000000" pitchFamily="2" charset="2"/>
              </a:rPr>
              <a:t>b 14.04.2015 auf </a:t>
            </a:r>
            <a:r>
              <a:rPr lang="de-DE" sz="2000" dirty="0" smtClean="0">
                <a:solidFill>
                  <a:schemeClr val="tx1"/>
                </a:solidFill>
                <a:sym typeface="Wingdings" panose="05000000000000000000" pitchFamily="2" charset="2"/>
                <a:hlinkClick r:id="rId3"/>
              </a:rPr>
              <a:t>www.energylink.at</a:t>
            </a:r>
            <a:r>
              <a:rPr lang="de-DE" sz="2000" dirty="0" smtClean="0">
                <a:solidFill>
                  <a:schemeClr val="tx1"/>
                </a:solidFill>
                <a:sym typeface="Wingdings" panose="05000000000000000000" pitchFamily="2" charset="2"/>
              </a:rPr>
              <a:t> veröffentlicht!</a:t>
            </a:r>
          </a:p>
          <a:p>
            <a:pPr algn="ctr"/>
            <a:r>
              <a:rPr lang="de-DE" sz="20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de-DE" sz="2000" dirty="0">
                <a:solidFill>
                  <a:schemeClr val="tx1"/>
                </a:solidFill>
                <a:sym typeface="Wingdings" panose="05000000000000000000" pitchFamily="2" charset="2"/>
              </a:rPr>
              <a:t>a</a:t>
            </a:r>
            <a:r>
              <a:rPr lang="de-DE" sz="2000" dirty="0" smtClean="0">
                <a:solidFill>
                  <a:schemeClr val="tx1"/>
                </a:solidFill>
              </a:rPr>
              <a:t>b </a:t>
            </a:r>
            <a:r>
              <a:rPr lang="de-DE" sz="2000" dirty="0">
                <a:solidFill>
                  <a:schemeClr val="tx1"/>
                </a:solidFill>
              </a:rPr>
              <a:t>GO LIVE am 01.06.2015</a:t>
            </a:r>
            <a:r>
              <a:rPr lang="de-DE" sz="2000" dirty="0" smtClean="0">
                <a:solidFill>
                  <a:schemeClr val="tx1"/>
                </a:solidFill>
              </a:rPr>
              <a:t/>
            </a:r>
            <a:br>
              <a:rPr lang="de-DE" sz="2000" dirty="0" smtClean="0">
                <a:solidFill>
                  <a:schemeClr val="tx1"/>
                </a:solidFill>
              </a:rPr>
            </a:br>
            <a:r>
              <a:rPr lang="de-DE" sz="2000" dirty="0" smtClean="0">
                <a:solidFill>
                  <a:schemeClr val="tx1"/>
                </a:solidFill>
              </a:rPr>
              <a:t>anzuwenden! </a:t>
            </a:r>
          </a:p>
        </p:txBody>
      </p:sp>
    </p:spTree>
    <p:extLst>
      <p:ext uri="{BB962C8B-B14F-4D97-AF65-F5344CB8AC3E}">
        <p14:creationId xmlns:p14="http://schemas.microsoft.com/office/powerpoint/2010/main" val="54360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Die farbliche Kennzeichnung der Felder in Zeile 1-9 gibt Auskunft in welchem Zusammenhang diese ausgefüllt werden müssen</a:t>
            </a:r>
          </a:p>
          <a:p>
            <a:pPr lvl="1"/>
            <a:r>
              <a:rPr lang="de-AT" dirty="0" smtClean="0"/>
              <a:t>PFLICHTFELD (orange) – muss immer ausgefüllt werden</a:t>
            </a:r>
          </a:p>
          <a:p>
            <a:pPr lvl="1"/>
            <a:r>
              <a:rPr lang="de-AT" dirty="0" smtClean="0"/>
              <a:t>BEDINGTES PFLICHTFELD (orange schraffiert) – nur auszufüllen, wenn etwas Bestimmtes vorliegt (z.B. Liefervertrag vorhanden)</a:t>
            </a:r>
          </a:p>
          <a:p>
            <a:pPr lvl="1"/>
            <a:r>
              <a:rPr lang="de-AT" dirty="0" smtClean="0"/>
              <a:t>OPTIONALES FELD (blau) </a:t>
            </a:r>
            <a:r>
              <a:rPr lang="de-AT" dirty="0"/>
              <a:t>– </a:t>
            </a:r>
            <a:r>
              <a:rPr lang="de-AT" dirty="0" smtClean="0"/>
              <a:t>kann ausgefüllt werden</a:t>
            </a:r>
          </a:p>
          <a:p>
            <a:pPr lvl="1"/>
            <a:r>
              <a:rPr lang="de-AT" dirty="0" smtClean="0"/>
              <a:t>OPTIONALES </a:t>
            </a:r>
            <a:r>
              <a:rPr lang="de-AT" dirty="0"/>
              <a:t>BEDINGTES </a:t>
            </a:r>
            <a:r>
              <a:rPr lang="de-AT" dirty="0" smtClean="0"/>
              <a:t>PFLICHTFELD (blau schraffiert) </a:t>
            </a:r>
            <a:r>
              <a:rPr lang="de-AT" dirty="0"/>
              <a:t>– </a:t>
            </a:r>
            <a:r>
              <a:rPr lang="de-AT" dirty="0" smtClean="0"/>
              <a:t>nur auszufüllen, wenn ein anderes Feld </a:t>
            </a:r>
            <a:r>
              <a:rPr lang="de-AT" dirty="0"/>
              <a:t>innerhalb </a:t>
            </a:r>
            <a:r>
              <a:rPr lang="de-AT" dirty="0" smtClean="0"/>
              <a:t>des gleichen Blocks befüllt wird</a:t>
            </a:r>
            <a:r>
              <a:rPr lang="de-AT" dirty="0"/>
              <a:t> </a:t>
            </a:r>
            <a:r>
              <a:rPr lang="de-AT" dirty="0" smtClean="0"/>
              <a:t>(z.B. Abrechnung).</a:t>
            </a:r>
            <a:endParaRPr lang="de-AT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Kennzeichnung der Datenfelder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14192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Blattname: SUPPE-AT123456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AT" dirty="0" smtClean="0"/>
              <a:t>Lieferant Elektrizität</a:t>
            </a:r>
          </a:p>
          <a:p>
            <a:r>
              <a:rPr lang="de-DE" dirty="0" smtClean="0"/>
              <a:t>Zusätzliche Felder: </a:t>
            </a:r>
          </a:p>
          <a:p>
            <a:pPr lvl="1"/>
            <a:r>
              <a:rPr lang="de-DE" dirty="0" smtClean="0"/>
              <a:t>Prognostizierter Jahresverbrauch: </a:t>
            </a:r>
            <a:br>
              <a:rPr lang="de-DE" dirty="0" smtClean="0"/>
            </a:br>
            <a:r>
              <a:rPr lang="de-DE" dirty="0" smtClean="0"/>
              <a:t>WIES, BELNB, ANM</a:t>
            </a:r>
          </a:p>
          <a:p>
            <a:pPr lvl="1"/>
            <a:r>
              <a:rPr lang="de-DE" dirty="0" smtClean="0"/>
              <a:t>Netznutzungsebene, Netzverlustebene: </a:t>
            </a:r>
            <a:br>
              <a:rPr lang="de-DE" dirty="0" smtClean="0"/>
            </a:br>
            <a:r>
              <a:rPr lang="de-DE" dirty="0" smtClean="0"/>
              <a:t>WIES</a:t>
            </a:r>
            <a:r>
              <a:rPr lang="de-DE" dirty="0"/>
              <a:t>, BELNB, ANM</a:t>
            </a:r>
          </a:p>
          <a:p>
            <a:pPr lvl="1"/>
            <a:r>
              <a:rPr lang="de-AT" dirty="0" smtClean="0"/>
              <a:t>Anlagenkategorie, Engpassleistung, Datum </a:t>
            </a:r>
            <a:r>
              <a:rPr lang="de-AT" dirty="0"/>
              <a:t>der </a:t>
            </a:r>
            <a:r>
              <a:rPr lang="de-AT" dirty="0" smtClean="0"/>
              <a:t>erstmaligen Inbetriebnahme und Prognostizierte Lieferung (bei Ökostrom-ZP):</a:t>
            </a:r>
            <a:br>
              <a:rPr lang="de-AT" dirty="0" smtClean="0"/>
            </a:br>
            <a:r>
              <a:rPr lang="de-AT" dirty="0" smtClean="0"/>
              <a:t>BELNB, ANM</a:t>
            </a:r>
          </a:p>
          <a:p>
            <a:pPr lvl="1"/>
            <a:r>
              <a:rPr lang="de-AT" dirty="0" smtClean="0"/>
              <a:t>Verbrauch </a:t>
            </a:r>
            <a:r>
              <a:rPr lang="de-AT" dirty="0"/>
              <a:t>des letzten </a:t>
            </a:r>
            <a:r>
              <a:rPr lang="de-AT" dirty="0" smtClean="0"/>
              <a:t>Abrechnungszeitraums, Letzter </a:t>
            </a:r>
            <a:r>
              <a:rPr lang="de-AT" dirty="0"/>
              <a:t>Abrechnungszeitraum </a:t>
            </a:r>
            <a:r>
              <a:rPr lang="de-AT" dirty="0" smtClean="0"/>
              <a:t>Beginn, Letzter </a:t>
            </a:r>
            <a:r>
              <a:rPr lang="de-AT" dirty="0"/>
              <a:t>Abrechnungszeitraum </a:t>
            </a:r>
            <a:r>
              <a:rPr lang="de-AT" dirty="0" smtClean="0"/>
              <a:t>Ende:</a:t>
            </a:r>
            <a:br>
              <a:rPr lang="de-AT" dirty="0" smtClean="0"/>
            </a:br>
            <a:r>
              <a:rPr lang="de-AT" dirty="0" smtClean="0"/>
              <a:t>WIES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Änderungen Lieferant Elektrizität I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5882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NERGYlink ppt Vorlage final_v2">
  <a:themeElements>
    <a:clrScheme name="AGCS">
      <a:dk1>
        <a:sysClr val="windowText" lastClr="000000"/>
      </a:dk1>
      <a:lt1>
        <a:sysClr val="window" lastClr="FFFFFF"/>
      </a:lt1>
      <a:dk2>
        <a:srgbClr val="9F9F9F"/>
      </a:dk2>
      <a:lt2>
        <a:srgbClr val="EEEEEE"/>
      </a:lt2>
      <a:accent1>
        <a:srgbClr val="00A0B4"/>
      </a:accent1>
      <a:accent2>
        <a:srgbClr val="33B3C3"/>
      </a:accent2>
      <a:accent3>
        <a:srgbClr val="66C6D2"/>
      </a:accent3>
      <a:accent4>
        <a:srgbClr val="99D9E1"/>
      </a:accent4>
      <a:accent5>
        <a:srgbClr val="CCE6F0"/>
      </a:accent5>
      <a:accent6>
        <a:srgbClr val="E5F5F7"/>
      </a:accent6>
      <a:hlink>
        <a:srgbClr val="008FBA"/>
      </a:hlink>
      <a:folHlink>
        <a:srgbClr val="88D3F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ENERGYlink ppt Vorlage final_4zu3_BGC</Template>
  <TotalTime>0</TotalTime>
  <Words>734</Words>
  <Application>Microsoft Office PowerPoint</Application>
  <PresentationFormat>Bildschirmpräsentation (4:3)</PresentationFormat>
  <Paragraphs>159</Paragraphs>
  <Slides>25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30" baseType="lpstr">
      <vt:lpstr>Arial</vt:lpstr>
      <vt:lpstr>Calibri</vt:lpstr>
      <vt:lpstr>Tahoma</vt:lpstr>
      <vt:lpstr>Wingdings</vt:lpstr>
      <vt:lpstr>ENERGYlink ppt Vorlage final_v2</vt:lpstr>
      <vt:lpstr>Stammdaten - Import und Export</vt:lpstr>
      <vt:lpstr>Stammdatenimport - Allgemein</vt:lpstr>
      <vt:lpstr>Neuerungen Stammdatenimport </vt:lpstr>
      <vt:lpstr>Neue Excel-Vorlage</vt:lpstr>
      <vt:lpstr>Neue Excel-Vorlage - Datei</vt:lpstr>
      <vt:lpstr>Neue Excel-Vorlage - Inhalt</vt:lpstr>
      <vt:lpstr>Stammdatenimport NEU / Stammdatenimport ALT</vt:lpstr>
      <vt:lpstr>Kennzeichnung der Datenfelder</vt:lpstr>
      <vt:lpstr>Änderungen Lieferant Elektrizität I</vt:lpstr>
      <vt:lpstr>Änderungen Lieferant Elektrizität II</vt:lpstr>
      <vt:lpstr>Änderungen Netzbetreiber Elektrizität I</vt:lpstr>
      <vt:lpstr>Änderungen Netzbetreiber Elektrizität II</vt:lpstr>
      <vt:lpstr>Änderungen Versorger Gas I</vt:lpstr>
      <vt:lpstr>Änderungen Versorger Gas II</vt:lpstr>
      <vt:lpstr>Änderungen Netzbetreiber Gas I</vt:lpstr>
      <vt:lpstr>Änderungen Netzbetreiber Gas II</vt:lpstr>
      <vt:lpstr>Neuer Stammdatenimport - Anwendung</vt:lpstr>
      <vt:lpstr>Neuer Stammdatenimport - Upload</vt:lpstr>
      <vt:lpstr>Neuer Stammdatenimport - Upload</vt:lpstr>
      <vt:lpstr>Stammdatenexport - Allgemein</vt:lpstr>
      <vt:lpstr>Neuer Stammdatenexport - Download</vt:lpstr>
      <vt:lpstr>Neuer Stammdatenexport - Download</vt:lpstr>
      <vt:lpstr>Nützliche Tipps</vt:lpstr>
      <vt:lpstr>Infos und Downloads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Ursprung Martin</dc:creator>
  <cp:lastModifiedBy>Berzsenyi Christoph</cp:lastModifiedBy>
  <cp:revision>124</cp:revision>
  <cp:lastPrinted>2015-04-07T15:30:53Z</cp:lastPrinted>
  <dcterms:created xsi:type="dcterms:W3CDTF">2015-02-16T11:22:31Z</dcterms:created>
  <dcterms:modified xsi:type="dcterms:W3CDTF">2015-04-08T06:28:39Z</dcterms:modified>
</cp:coreProperties>
</file>