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</p:sldMasterIdLst>
  <p:notesMasterIdLst>
    <p:notesMasterId r:id="rId21"/>
  </p:notesMasterIdLst>
  <p:handoutMasterIdLst>
    <p:handoutMasterId r:id="rId22"/>
  </p:handoutMasterIdLst>
  <p:sldIdLst>
    <p:sldId id="256" r:id="rId2"/>
    <p:sldId id="450" r:id="rId3"/>
    <p:sldId id="475" r:id="rId4"/>
    <p:sldId id="476" r:id="rId5"/>
    <p:sldId id="480" r:id="rId6"/>
    <p:sldId id="489" r:id="rId7"/>
    <p:sldId id="477" r:id="rId8"/>
    <p:sldId id="478" r:id="rId9"/>
    <p:sldId id="488" r:id="rId10"/>
    <p:sldId id="486" r:id="rId11"/>
    <p:sldId id="487" r:id="rId12"/>
    <p:sldId id="491" r:id="rId13"/>
    <p:sldId id="490" r:id="rId14"/>
    <p:sldId id="479" r:id="rId15"/>
    <p:sldId id="482" r:id="rId16"/>
    <p:sldId id="471" r:id="rId17"/>
    <p:sldId id="481" r:id="rId18"/>
    <p:sldId id="484" r:id="rId19"/>
    <p:sldId id="483" r:id="rId20"/>
  </p:sldIdLst>
  <p:sldSz cx="9144000" cy="6858000" type="screen4x3"/>
  <p:notesSz cx="6797675" cy="9929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rzsenyic" initials="cb" lastIdx="2" clrIdx="0"/>
  <p:cmAuthor id="1" name="Christoph Berzsenyi" initials="CB" lastIdx="5" clrIdx="1">
    <p:extLst>
      <p:ext uri="{19B8F6BF-5375-455C-9EA6-DF929625EA0E}">
        <p15:presenceInfo xmlns:p15="http://schemas.microsoft.com/office/powerpoint/2012/main" userId="47651a99549e22a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89E5"/>
    <a:srgbClr val="6681F6"/>
    <a:srgbClr val="1A549F"/>
    <a:srgbClr val="3373B3"/>
    <a:srgbClr val="343434"/>
    <a:srgbClr val="333333"/>
    <a:srgbClr val="ACABAC"/>
    <a:srgbClr val="00A0B4"/>
    <a:srgbClr val="33B3C3"/>
    <a:srgbClr val="005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4660"/>
  </p:normalViewPr>
  <p:slideViewPr>
    <p:cSldViewPr>
      <p:cViewPr varScale="1">
        <p:scale>
          <a:sx n="110" d="100"/>
          <a:sy n="110" d="100"/>
        </p:scale>
        <p:origin x="93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2508" y="-96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3"/>
          </p:nvPr>
        </p:nvSpPr>
        <p:spPr>
          <a:xfrm>
            <a:off x="3849688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3F8070-9B2B-4323-AB6A-2C0B00E682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3712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9C598-571F-4D79-9659-26E4D230DD48}" type="datetimeFigureOut">
              <a:rPr lang="de-DE" smtClean="0"/>
              <a:pPr/>
              <a:t>08.04.2015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6661"/>
            <a:ext cx="5438140" cy="446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E44CCF-9A07-45A6-8B8F-576AFCE1F30B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15572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4CCF-9A07-45A6-8B8F-576AFCE1F30B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2539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39244" y="3572983"/>
            <a:ext cx="6624736" cy="998422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rgbClr val="ACABAC"/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CABAC"/>
                </a:solidFill>
              </a:defRPr>
            </a:lvl1pPr>
          </a:lstStyle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1439244" y="2780895"/>
            <a:ext cx="6615130" cy="720080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0937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03648" y="2204864"/>
            <a:ext cx="6624736" cy="1214446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rgbClr val="ACABA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ACABAC"/>
                </a:solidFill>
              </a:defRPr>
            </a:lvl1pPr>
          </a:lstStyle>
          <a:p>
            <a:r>
              <a:rPr lang="de-DE" smtClean="0"/>
              <a:t>18.06.2013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CABAC"/>
                </a:solidFill>
              </a:defRPr>
            </a:lvl1pPr>
          </a:lstStyle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1403648" y="1628800"/>
            <a:ext cx="66151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1pPr>
            <a:lvl2pPr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2pPr>
            <a:lvl3pPr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3pPr>
            <a:lvl4pPr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4pPr>
            <a:lvl5pPr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6151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4038600" cy="46413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038600" cy="46413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6151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5811" y="1556792"/>
            <a:ext cx="4040188" cy="64294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204864"/>
            <a:ext cx="4040188" cy="39212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4008" y="155679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04864"/>
            <a:ext cx="4041775" cy="39212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6151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6151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6151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2931" y="1988840"/>
            <a:ext cx="8804124" cy="4137323"/>
          </a:xfrm>
        </p:spPr>
        <p:txBody>
          <a:bodyPr/>
          <a:lstStyle>
            <a:lvl1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1pPr>
            <a:lvl2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2pPr>
            <a:lvl3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3pPr>
            <a:lvl4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4pPr>
            <a:lvl5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04124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76933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2708921"/>
            <a:ext cx="7772400" cy="1362075"/>
          </a:xfrm>
        </p:spPr>
        <p:txBody>
          <a:bodyPr anchor="t"/>
          <a:lstStyle>
            <a:lvl1pPr algn="l">
              <a:defRPr lang="de-AT" dirty="0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3568" y="1917182"/>
            <a:ext cx="7772400" cy="77975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65370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2931" y="1988840"/>
            <a:ext cx="4375055" cy="42478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6013" y="1988840"/>
            <a:ext cx="4352868" cy="42478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58137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61004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931" y="2060848"/>
            <a:ext cx="4375055" cy="72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2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3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6013" y="2060848"/>
            <a:ext cx="4357060" cy="72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2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3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58137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3" name="Inhaltsplatzhalter 2"/>
          <p:cNvSpPr>
            <a:spLocks noGrp="1"/>
          </p:cNvSpPr>
          <p:nvPr>
            <p:ph sz="half" idx="12"/>
          </p:nvPr>
        </p:nvSpPr>
        <p:spPr>
          <a:xfrm>
            <a:off x="142931" y="2780929"/>
            <a:ext cx="4375055" cy="34557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15" name="Inhaltsplatzhalter 3"/>
          <p:cNvSpPr>
            <a:spLocks noGrp="1"/>
          </p:cNvSpPr>
          <p:nvPr>
            <p:ph sz="half" idx="2"/>
          </p:nvPr>
        </p:nvSpPr>
        <p:spPr>
          <a:xfrm>
            <a:off x="4626013" y="2780929"/>
            <a:ext cx="4352868" cy="34557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64716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04124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224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6674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6944" y="1196752"/>
            <a:ext cx="3278378" cy="79190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196753"/>
            <a:ext cx="5111750" cy="4929412"/>
          </a:xfrm>
        </p:spPr>
        <p:txBody>
          <a:bodyPr/>
          <a:lstStyle>
            <a:lvl1pPr>
              <a:buFont typeface="Arial" pitchFamily="34" charset="0"/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buFontTx/>
              <a:buNone/>
              <a:defRPr sz="2000">
                <a:solidFill>
                  <a:schemeClr val="bg1"/>
                </a:solidFill>
              </a:defRPr>
            </a:lvl4pPr>
            <a:lvl5pPr>
              <a:buFontTx/>
              <a:buNone/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6945" y="1988840"/>
            <a:ext cx="3268569" cy="4104456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2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3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46933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51215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340768"/>
            <a:ext cx="5486400" cy="3098359"/>
          </a:xfrm>
        </p:spPr>
        <p:txBody>
          <a:bodyPr/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2" indent="0">
              <a:buNone/>
              <a:defRPr sz="2400"/>
            </a:lvl3pPr>
            <a:lvl4pPr marL="1371513" indent="0">
              <a:buNone/>
              <a:defRPr sz="2000"/>
            </a:lvl4pPr>
            <a:lvl5pPr marL="1828683" indent="0">
              <a:buNone/>
              <a:defRPr sz="2000"/>
            </a:lvl5pPr>
            <a:lvl6pPr marL="2285853" indent="0">
              <a:buNone/>
              <a:defRPr sz="2000"/>
            </a:lvl6pPr>
            <a:lvl7pPr marL="2743024" indent="0">
              <a:buNone/>
              <a:defRPr sz="2000"/>
            </a:lvl7pPr>
            <a:lvl8pPr marL="3200195" indent="0">
              <a:buNone/>
              <a:defRPr sz="2000"/>
            </a:lvl8pPr>
            <a:lvl9pPr marL="3657366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07888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2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3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14585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58137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dirty="0" smtClean="0"/>
              <a:t>Titelmasterformat durch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931" y="1988840"/>
            <a:ext cx="8858137" cy="4137323"/>
          </a:xfrm>
          <a:prstGeom prst="rect">
            <a:avLst/>
          </a:prstGeom>
        </p:spPr>
        <p:txBody>
          <a:bodyPr vert="horz" lIns="91423" tIns="45712" rIns="91423" bIns="45712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de-DE" smtClean="0"/>
              <a:t>18.06.2013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91880" y="6381329"/>
            <a:ext cx="21336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F8F8CD12-1E80-46D1-9735-AFF7C67236FA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1" name="Rechteck 10"/>
          <p:cNvSpPr/>
          <p:nvPr/>
        </p:nvSpPr>
        <p:spPr>
          <a:xfrm>
            <a:off x="0" y="6282001"/>
            <a:ext cx="9144000" cy="576000"/>
          </a:xfrm>
          <a:prstGeom prst="rect">
            <a:avLst/>
          </a:prstGeom>
          <a:solidFill>
            <a:srgbClr val="3434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de-AT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-497135" y="-430857"/>
            <a:ext cx="85947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Grafik 4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828" y="6444001"/>
            <a:ext cx="630356" cy="252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035" y="6437891"/>
            <a:ext cx="632658" cy="252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544" y="6434384"/>
            <a:ext cx="59457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135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49" r:id="rId10"/>
    <p:sldLayoutId id="2147483650" r:id="rId11"/>
    <p:sldLayoutId id="2147483652" r:id="rId12"/>
    <p:sldLayoutId id="2147483653" r:id="rId13"/>
    <p:sldLayoutId id="2147483654" r:id="rId14"/>
    <p:sldLayoutId id="2147483658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342" rtl="0" eaLnBrk="1" latinLnBrk="0" hangingPunct="1">
        <a:spcBef>
          <a:spcPct val="0"/>
        </a:spcBef>
        <a:buNone/>
        <a:defRPr sz="2700" b="1" kern="1200">
          <a:solidFill>
            <a:srgbClr val="343434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42878" indent="-342878" algn="l" defTabSz="914342" rtl="0" eaLnBrk="1" latinLnBrk="0" hangingPunct="1">
        <a:spcBef>
          <a:spcPct val="20000"/>
        </a:spcBef>
        <a:buClr>
          <a:srgbClr val="00A0B4"/>
        </a:buClr>
        <a:buSzPct val="100000"/>
        <a:buFontTx/>
        <a:buBlip>
          <a:blip r:embed="rId21"/>
        </a:buBlip>
        <a:defRPr sz="24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1pPr>
      <a:lvl2pPr marL="742903" indent="-285732" algn="l" defTabSz="914342" rtl="0" eaLnBrk="1" latinLnBrk="0" hangingPunct="1">
        <a:spcBef>
          <a:spcPct val="20000"/>
        </a:spcBef>
        <a:buClrTx/>
        <a:buFontTx/>
        <a:buBlip>
          <a:blip r:embed="rId21"/>
        </a:buBlip>
        <a:defRPr sz="20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2pPr>
      <a:lvl3pPr marL="1142927" indent="-228585" algn="l" defTabSz="914342" rtl="0" eaLnBrk="1" latinLnBrk="0" hangingPunct="1">
        <a:spcBef>
          <a:spcPct val="20000"/>
        </a:spcBef>
        <a:buClrTx/>
        <a:buFontTx/>
        <a:buBlip>
          <a:blip r:embed="rId21"/>
        </a:buBlip>
        <a:defRPr sz="18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3pPr>
      <a:lvl4pPr marL="1600098" indent="-228585" algn="l" defTabSz="914342" rtl="0" eaLnBrk="1" latinLnBrk="0" hangingPunct="1">
        <a:spcBef>
          <a:spcPct val="20000"/>
        </a:spcBef>
        <a:buClr>
          <a:srgbClr val="99D9E1"/>
        </a:buClr>
        <a:buFontTx/>
        <a:buBlip>
          <a:blip r:embed="rId21"/>
        </a:buBlip>
        <a:defRPr sz="18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4pPr>
      <a:lvl5pPr marL="2057268" indent="-228585" algn="l" defTabSz="914342" rtl="0" eaLnBrk="1" latinLnBrk="0" hangingPunct="1">
        <a:spcBef>
          <a:spcPct val="20000"/>
        </a:spcBef>
        <a:buClr>
          <a:srgbClr val="CCE6F0"/>
        </a:buClr>
        <a:buFontTx/>
        <a:buBlip>
          <a:blip r:embed="rId21"/>
        </a:buBlip>
        <a:defRPr sz="18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5pPr>
      <a:lvl6pPr marL="2514439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2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kundenservice@energylink.at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187624" y="4437112"/>
            <a:ext cx="6624736" cy="1584210"/>
          </a:xfrm>
        </p:spPr>
        <p:txBody>
          <a:bodyPr>
            <a:normAutofit/>
          </a:bodyPr>
          <a:lstStyle/>
          <a:p>
            <a:pPr algn="l"/>
            <a:endParaRPr lang="de-DE" sz="2200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683568" y="1628800"/>
            <a:ext cx="7795070" cy="2808311"/>
          </a:xfrm>
        </p:spPr>
        <p:txBody>
          <a:bodyPr/>
          <a:lstStyle/>
          <a:p>
            <a:pPr marL="442913" indent="-442913">
              <a:tabLst>
                <a:tab pos="442913" algn="l"/>
              </a:tabLst>
            </a:pPr>
            <a:r>
              <a:rPr lang="de-DE" sz="3000" dirty="0" smtClean="0"/>
              <a:t>	Status Self Storage und</a:t>
            </a:r>
            <a:br>
              <a:rPr lang="de-DE" sz="3000" dirty="0" smtClean="0"/>
            </a:br>
            <a:r>
              <a:rPr lang="de-DE" sz="3000" dirty="0" smtClean="0"/>
              <a:t>Zeitplan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b="0" dirty="0"/>
          </a:p>
        </p:txBody>
      </p:sp>
      <p:sp>
        <p:nvSpPr>
          <p:cNvPr id="4" name="Untertitel 8"/>
          <p:cNvSpPr txBox="1">
            <a:spLocks/>
          </p:cNvSpPr>
          <p:nvPr/>
        </p:nvSpPr>
        <p:spPr>
          <a:xfrm>
            <a:off x="1475656" y="4293096"/>
            <a:ext cx="7128792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A0B4"/>
              </a:buClr>
              <a:buSzPct val="100000"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rgbClr val="ACABAC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Einführung eines dreitägigen Einreichfensters für Wechsel --&gt; Verkürzung des Wechsels auf Standard 10 Arbeitstage</a:t>
            </a:r>
          </a:p>
          <a:p>
            <a:r>
              <a:rPr lang="de-DE" dirty="0" smtClean="0"/>
              <a:t>Neue Prozessfristen sind bereits im </a:t>
            </a:r>
            <a:r>
              <a:rPr lang="de-DE" dirty="0" err="1" smtClean="0"/>
              <a:t>SeSo</a:t>
            </a:r>
            <a:r>
              <a:rPr lang="de-DE" dirty="0" smtClean="0"/>
              <a:t> 100% hinterlegt</a:t>
            </a:r>
          </a:p>
          <a:p>
            <a:r>
              <a:rPr lang="de-DE" dirty="0" smtClean="0"/>
              <a:t>Wechselkalender bereits online </a:t>
            </a:r>
          </a:p>
          <a:p>
            <a:r>
              <a:rPr lang="de-DE" dirty="0" smtClean="0"/>
              <a:t>Automatisiert downloadbar (jeder verwendet BKO Kalender)</a:t>
            </a:r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 Gültig für Wechsel ab Liefertag 18.06.2015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10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Wechselkalender NEU implementiert </a:t>
            </a:r>
            <a:endParaRPr lang="de-AT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/>
          <a:srcRect b="47592"/>
          <a:stretch/>
        </p:blipFill>
        <p:spPr>
          <a:xfrm>
            <a:off x="122269" y="4555312"/>
            <a:ext cx="8914228" cy="152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17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Die Zuordnung eines Kunden zu einer Bilanzgruppe ist für den NB entscheidend</a:t>
            </a:r>
          </a:p>
          <a:p>
            <a:r>
              <a:rPr lang="de-DE" dirty="0" smtClean="0"/>
              <a:t>Aufnahme des Feldes Bilanzgruppe für die Prozesse</a:t>
            </a:r>
            <a:r>
              <a:rPr lang="de-DE" dirty="0"/>
              <a:t> </a:t>
            </a:r>
            <a:r>
              <a:rPr lang="de-DE" dirty="0" smtClean="0"/>
              <a:t>ANM, WIES, ABM und VZ</a:t>
            </a:r>
          </a:p>
          <a:p>
            <a:r>
              <a:rPr lang="de-DE" dirty="0" smtClean="0"/>
              <a:t>Lieferant hat diese verpflichtend zu senden</a:t>
            </a:r>
            <a:endParaRPr lang="de-DE" dirty="0"/>
          </a:p>
          <a:p>
            <a:r>
              <a:rPr lang="de-DE" dirty="0" smtClean="0"/>
              <a:t>Verrechnungsstellen hinterlegen Bilanzgruppe für Self Storage Kunden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	</a:t>
            </a:r>
            <a:r>
              <a:rPr lang="de-DE" b="1" dirty="0" smtClean="0">
                <a:sym typeface="Wingdings" panose="05000000000000000000" pitchFamily="2" charset="2"/>
              </a:rPr>
              <a:t> </a:t>
            </a:r>
            <a:r>
              <a:rPr lang="de-DE" b="1" dirty="0" smtClean="0"/>
              <a:t>Bekanntgabe an Kundenservice unter 	 		    </a:t>
            </a:r>
            <a:r>
              <a:rPr lang="de-DE" b="1" dirty="0" smtClean="0">
                <a:hlinkClick r:id="rId2"/>
              </a:rPr>
              <a:t>kundenservice@energylink.at</a:t>
            </a:r>
            <a:r>
              <a:rPr lang="de-DE" b="1" dirty="0" smtClean="0"/>
              <a:t> </a:t>
            </a:r>
          </a:p>
          <a:p>
            <a:endParaRPr lang="de-DE" dirty="0"/>
          </a:p>
          <a:p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11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Bilanzgruppe bereits vorhanden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6415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Lieferant kann in allen Prozessen außer BINKUN manuelle Suche wünschen</a:t>
            </a:r>
          </a:p>
          <a:p>
            <a:r>
              <a:rPr lang="de-DE" dirty="0" smtClean="0"/>
              <a:t>Der Netzbetreiber hat sofern möglich bei keinem automatisierten Treffer eine manuelle Suche durchzuführen</a:t>
            </a:r>
          </a:p>
          <a:p>
            <a:r>
              <a:rPr lang="de-DE" dirty="0" smtClean="0"/>
              <a:t>Durchführung einer Suche bis zum Ende der Bearbeitungsfrist</a:t>
            </a:r>
          </a:p>
          <a:p>
            <a:r>
              <a:rPr lang="de-DE" dirty="0" smtClean="0"/>
              <a:t>Mögliche Auswahl eines ZPs oder manueller Upload und Weiterführung des Prozesses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12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Manuelle Suche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00155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Neuer Prozessschritt in den Prozessen Kündigung, Wechsel, Abmeldung und Vertragsloser Zustand</a:t>
            </a:r>
          </a:p>
          <a:p>
            <a:r>
              <a:rPr lang="de-DE" dirty="0" smtClean="0"/>
              <a:t>Wenn ZP beim Lieferant NICHT im System, wird automatisch eine „Lieferantenzuordnung“ Meldung erstellt und an den Netzbetreiber übermittelt</a:t>
            </a:r>
          </a:p>
          <a:p>
            <a:r>
              <a:rPr lang="de-DE" dirty="0" smtClean="0"/>
              <a:t>Netzbetreiber hat Nachricht zu prüfen und entsprechend Zuordnung zu kontrollieren</a:t>
            </a:r>
          </a:p>
          <a:p>
            <a:r>
              <a:rPr lang="de-DE" dirty="0" smtClean="0"/>
              <a:t>NB storniert Prozess und startet Neu oder informieret Lieferant, dass dieser einen Fehler gemacht hat und führt Prozess weiter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13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Lieferantenzuordnung fehlerhaft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55528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Zeitplan</a:t>
            </a:r>
            <a:r>
              <a:rPr lang="en-GB" dirty="0" smtClean="0"/>
              <a:t> Self Storage</a:t>
            </a:r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0895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142931" y="1772816"/>
            <a:ext cx="8804124" cy="4353347"/>
          </a:xfrm>
        </p:spPr>
        <p:txBody>
          <a:bodyPr/>
          <a:lstStyle/>
          <a:p>
            <a:r>
              <a:rPr lang="de-DE" dirty="0" smtClean="0"/>
              <a:t>Ausgabe Testsystem an Self Storage Kunden am 14.04.2015</a:t>
            </a:r>
          </a:p>
          <a:p>
            <a:pPr lvl="1"/>
            <a:r>
              <a:rPr lang="de-DE" dirty="0" smtClean="0"/>
              <a:t>Upload des neuen </a:t>
            </a:r>
            <a:r>
              <a:rPr lang="de-DE" dirty="0" err="1" smtClean="0"/>
              <a:t>Stammdatenexcel</a:t>
            </a:r>
            <a:endParaRPr lang="de-DE" dirty="0" smtClean="0"/>
          </a:p>
          <a:p>
            <a:pPr lvl="1"/>
            <a:r>
              <a:rPr lang="de-DE" dirty="0" smtClean="0"/>
              <a:t>Abwicklung der neuen Prozesse</a:t>
            </a:r>
          </a:p>
          <a:p>
            <a:pPr lvl="1"/>
            <a:r>
              <a:rPr lang="de-DE" dirty="0" smtClean="0"/>
              <a:t>Erweiterung der Stammdaten und des Stammdatendownloads</a:t>
            </a:r>
          </a:p>
          <a:p>
            <a:pPr marL="457171" lvl="1" indent="0">
              <a:buNone/>
            </a:pPr>
            <a:endParaRPr lang="de-DE" dirty="0"/>
          </a:p>
          <a:p>
            <a:r>
              <a:rPr lang="de-DE" dirty="0" smtClean="0"/>
              <a:t>Durchführung der Tests mit anderen Marktteilnehmern</a:t>
            </a:r>
          </a:p>
          <a:p>
            <a:pPr lvl="1"/>
            <a:r>
              <a:rPr lang="de-DE" dirty="0" smtClean="0"/>
              <a:t>Organisation der Tests durch OE</a:t>
            </a:r>
          </a:p>
          <a:p>
            <a:pPr lvl="1"/>
            <a:r>
              <a:rPr lang="de-DE" dirty="0" smtClean="0"/>
              <a:t>Teilnahme jedes Marktteilnehmers möglich</a:t>
            </a:r>
          </a:p>
          <a:p>
            <a:pPr marL="457171" lvl="1" indent="0">
              <a:buNone/>
            </a:pPr>
            <a:endParaRPr lang="de-DE" dirty="0"/>
          </a:p>
          <a:p>
            <a:r>
              <a:rPr lang="de-DE" dirty="0" smtClean="0"/>
              <a:t>ENERGYlink Kundenservice steht jederzeit für Fragen per Mail zur Verfügung oder via Team Viewer</a:t>
            </a:r>
          </a:p>
          <a:p>
            <a:pPr lvl="1"/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15</a:t>
            </a:fld>
            <a:endParaRPr lang="de-AT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Verfügbarkeit Self Storage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191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16</a:t>
            </a:fld>
            <a:endParaRPr lang="de-AT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Testplan </a:t>
            </a:r>
            <a:r>
              <a:rPr lang="de-DE" dirty="0" err="1" smtClean="0"/>
              <a:t>Oesterreichs</a:t>
            </a:r>
            <a:r>
              <a:rPr lang="de-DE" dirty="0" smtClean="0"/>
              <a:t> Energie</a:t>
            </a:r>
            <a:endParaRPr lang="de-AT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9" y="2564904"/>
            <a:ext cx="8929895" cy="2636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3924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Offlineschaltung (für </a:t>
            </a:r>
            <a:r>
              <a:rPr lang="de-DE" dirty="0" err="1" smtClean="0"/>
              <a:t>SeSo</a:t>
            </a:r>
            <a:r>
              <a:rPr lang="de-DE" dirty="0" smtClean="0"/>
              <a:t> Kunden nicht relevant)</a:t>
            </a:r>
          </a:p>
          <a:p>
            <a:endParaRPr lang="de-DE" dirty="0"/>
          </a:p>
          <a:p>
            <a:r>
              <a:rPr lang="de-DE" dirty="0" smtClean="0"/>
              <a:t>Erneute Zustellung von Nachrichten (nur bedingt relevant für Self Storage Kunden)</a:t>
            </a:r>
          </a:p>
          <a:p>
            <a:endParaRPr lang="de-DE" dirty="0"/>
          </a:p>
          <a:p>
            <a:r>
              <a:rPr lang="de-DE" dirty="0" smtClean="0"/>
              <a:t>Erweiterung der Self Storage Oberfläche mit „Nice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“</a:t>
            </a:r>
          </a:p>
          <a:p>
            <a:endParaRPr lang="de-DE" dirty="0" smtClean="0"/>
          </a:p>
          <a:p>
            <a:r>
              <a:rPr lang="de-DE" dirty="0" smtClean="0"/>
              <a:t>Zählerstandübermittlung</a:t>
            </a:r>
            <a:endParaRPr lang="de-DE" dirty="0"/>
          </a:p>
          <a:p>
            <a:endParaRPr lang="de-DE" dirty="0" smtClean="0"/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 GO LIVE seitens ENERGYlink bereits möglich!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17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Offene Punkte </a:t>
            </a:r>
            <a:r>
              <a:rPr lang="de-DE" smtClean="0"/>
              <a:t>Self Storage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997182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Stammdaten auf neues Excel Format bringen (minimaler Aufwand)</a:t>
            </a:r>
          </a:p>
          <a:p>
            <a:r>
              <a:rPr lang="de-DE" dirty="0" smtClean="0"/>
              <a:t>Tests am Self Storage Testsystem mit ENERGYlink Kundenservice auf Wunsch</a:t>
            </a:r>
          </a:p>
          <a:p>
            <a:r>
              <a:rPr lang="de-DE" dirty="0" smtClean="0"/>
              <a:t>Tests </a:t>
            </a:r>
            <a:r>
              <a:rPr lang="de-DE" dirty="0"/>
              <a:t>am Self Storage Testsystem mit </a:t>
            </a:r>
            <a:r>
              <a:rPr lang="de-DE" dirty="0" smtClean="0"/>
              <a:t>anderen Marktteilnehmern auf Wunsch</a:t>
            </a:r>
          </a:p>
          <a:p>
            <a:r>
              <a:rPr lang="de-DE" dirty="0" smtClean="0"/>
              <a:t>Teilnahme bei Tests von </a:t>
            </a:r>
            <a:r>
              <a:rPr lang="de-DE" dirty="0" err="1" smtClean="0"/>
              <a:t>Oesterreichs</a:t>
            </a:r>
            <a:r>
              <a:rPr lang="de-DE" dirty="0" smtClean="0"/>
              <a:t> Energie um mit „großen Marktteilnehmern“ zu testen</a:t>
            </a:r>
            <a:endParaRPr lang="de-DE" dirty="0"/>
          </a:p>
          <a:p>
            <a:r>
              <a:rPr lang="de-DE" dirty="0" smtClean="0"/>
              <a:t>Bis Mitte Mai wird es weitere Auslieferungen des </a:t>
            </a:r>
            <a:r>
              <a:rPr lang="de-DE" dirty="0" err="1" smtClean="0"/>
              <a:t>SeSo</a:t>
            </a:r>
            <a:r>
              <a:rPr lang="de-DE" dirty="0" smtClean="0"/>
              <a:t> geben um Anpassungen und Korrekturen vorzunehmen</a:t>
            </a:r>
            <a:endParaRPr lang="de-DE" dirty="0"/>
          </a:p>
          <a:p>
            <a:endParaRPr lang="de-DE" dirty="0" smtClean="0"/>
          </a:p>
          <a:p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18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Ablauf bis zum GO LIVE am 01.06.2015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904370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42931" y="1844824"/>
            <a:ext cx="8804124" cy="4281339"/>
          </a:xfrm>
        </p:spPr>
        <p:txBody>
          <a:bodyPr/>
          <a:lstStyle/>
          <a:p>
            <a:r>
              <a:rPr lang="de-DE" dirty="0" smtClean="0">
                <a:sym typeface="Wingdings" panose="05000000000000000000" pitchFamily="2" charset="2"/>
              </a:rPr>
              <a:t>LIEFERANT: Bekanntgabe Bilanzgruppe an ENERGYlink Team</a:t>
            </a:r>
          </a:p>
          <a:p>
            <a:r>
              <a:rPr lang="de-DE" dirty="0" smtClean="0"/>
              <a:t>Stammdaten NEU vorbereiten und am 01.06.2015 neu hochladen</a:t>
            </a:r>
          </a:p>
          <a:p>
            <a:r>
              <a:rPr lang="de-DE" dirty="0" smtClean="0"/>
              <a:t>Tests durchführen um neue Funktionalitäten und Prozesse kennen zu lernen</a:t>
            </a:r>
          </a:p>
          <a:p>
            <a:r>
              <a:rPr lang="de-DE" dirty="0" smtClean="0"/>
              <a:t>Neue Dokumentation lesen</a:t>
            </a:r>
          </a:p>
          <a:p>
            <a:r>
              <a:rPr lang="de-DE" dirty="0" smtClean="0"/>
              <a:t>Kundenservice bei Fragen kontaktieren</a:t>
            </a:r>
          </a:p>
          <a:p>
            <a:r>
              <a:rPr lang="de-DE" dirty="0"/>
              <a:t>Check Zertifikat bezüglich Ablauf </a:t>
            </a:r>
            <a:r>
              <a:rPr lang="de-DE" dirty="0">
                <a:sym typeface="Wingdings" panose="05000000000000000000" pitchFamily="2" charset="2"/>
              </a:rPr>
              <a:t>im Self </a:t>
            </a:r>
            <a:r>
              <a:rPr lang="de-DE" dirty="0" smtClean="0">
                <a:sym typeface="Wingdings" panose="05000000000000000000" pitchFamily="2" charset="2"/>
              </a:rPr>
              <a:t>Storage (bei Gültigkeit KEIN Änderungsbedarf)</a:t>
            </a: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/>
          </a:p>
          <a:p>
            <a:endParaRPr lang="de-DE" dirty="0"/>
          </a:p>
          <a:p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19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 DO bis GO LIVE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08852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Self Storage</a:t>
            </a:r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7068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 Viertel aller ENERGYlink Nutzer verwenden den Self Storage Dienst der Verrechnungsstellen</a:t>
            </a:r>
          </a:p>
          <a:p>
            <a:endParaRPr lang="de-DE" dirty="0"/>
          </a:p>
          <a:p>
            <a:r>
              <a:rPr lang="de-DE" dirty="0" smtClean="0"/>
              <a:t>Entwickelt primär für kleine NB und Lieferanten</a:t>
            </a:r>
          </a:p>
          <a:p>
            <a:endParaRPr lang="de-DE" dirty="0"/>
          </a:p>
          <a:p>
            <a:r>
              <a:rPr lang="de-DE" dirty="0" err="1" smtClean="0"/>
              <a:t>SeSo</a:t>
            </a:r>
            <a:r>
              <a:rPr lang="de-DE" dirty="0" smtClean="0"/>
              <a:t> ist kein Ersatz für ein Endkunden-Abrechnungssystem</a:t>
            </a:r>
          </a:p>
          <a:p>
            <a:endParaRPr lang="de-DE" dirty="0"/>
          </a:p>
          <a:p>
            <a:r>
              <a:rPr lang="de-DE" dirty="0" smtClean="0"/>
              <a:t>Zukünftige Entwicklungen der Wechsel-Verordnung werden im Self Storage berücksichtigt</a:t>
            </a:r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Nutzung</a:t>
            </a:r>
            <a:r>
              <a:rPr lang="en-GB" dirty="0" smtClean="0"/>
              <a:t> des Self Storage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367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Verbesserungen hinsichtlich der Fehlerbehandlung von Marktteilnehmern (teilweise noch immer Unterschiede bei der Prozessabwicklung)</a:t>
            </a:r>
          </a:p>
          <a:p>
            <a:r>
              <a:rPr lang="de-DE" dirty="0" smtClean="0"/>
              <a:t>Verbesserung der Stabilität</a:t>
            </a:r>
          </a:p>
          <a:p>
            <a:r>
              <a:rPr lang="de-DE" dirty="0" smtClean="0"/>
              <a:t>Manuelle Überarbeitung von Stammdaten</a:t>
            </a:r>
          </a:p>
          <a:p>
            <a:r>
              <a:rPr lang="de-DE" dirty="0" smtClean="0"/>
              <a:t>Einführung einer Historisierung der Stammdatenänderungen</a:t>
            </a:r>
          </a:p>
          <a:p>
            <a:r>
              <a:rPr lang="de-DE" dirty="0" smtClean="0"/>
              <a:t>Übernahme von Stammdaten aus </a:t>
            </a:r>
            <a:r>
              <a:rPr lang="de-DE" dirty="0" smtClean="0"/>
              <a:t>„Unterstützungsprozessen“</a:t>
            </a:r>
            <a:endParaRPr lang="de-DE" dirty="0" smtClean="0"/>
          </a:p>
          <a:p>
            <a:r>
              <a:rPr lang="de-DE" dirty="0" smtClean="0"/>
              <a:t>E-Mail Benachrichtigung</a:t>
            </a:r>
          </a:p>
          <a:p>
            <a:r>
              <a:rPr lang="de-DE" dirty="0" smtClean="0"/>
              <a:t>Parallele Abwicklung von An- und Abmeldungen</a:t>
            </a:r>
          </a:p>
          <a:p>
            <a:r>
              <a:rPr lang="de-DE" dirty="0"/>
              <a:t>E</a:t>
            </a:r>
            <a:r>
              <a:rPr lang="de-DE" dirty="0" smtClean="0"/>
              <a:t>rneuter </a:t>
            </a:r>
            <a:r>
              <a:rPr lang="de-DE" dirty="0"/>
              <a:t>Versand von </a:t>
            </a:r>
            <a:r>
              <a:rPr lang="de-DE" dirty="0" smtClean="0"/>
              <a:t>Nachrichten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Veränderungen im letzten Jahr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8351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Auslieferungsprobleme Self Storage</a:t>
            </a:r>
          </a:p>
          <a:p>
            <a:endParaRPr lang="de-DE" dirty="0"/>
          </a:p>
          <a:p>
            <a:r>
              <a:rPr lang="de-DE" dirty="0" smtClean="0"/>
              <a:t>Auslieferungsprobleme ENERGYlink</a:t>
            </a:r>
          </a:p>
          <a:p>
            <a:endParaRPr lang="de-DE" dirty="0"/>
          </a:p>
          <a:p>
            <a:r>
              <a:rPr lang="de-DE" dirty="0" smtClean="0"/>
              <a:t>Probleme Rechenzentrum</a:t>
            </a:r>
          </a:p>
          <a:p>
            <a:endParaRPr lang="de-DE" dirty="0"/>
          </a:p>
          <a:p>
            <a:r>
              <a:rPr lang="de-DE" dirty="0" smtClean="0"/>
              <a:t>Probleme RSA und Login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5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Probleme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9776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Entwicklungen durch ElWOG Neufassung und Wechsel-VO 2014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10340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Onlineregistrierung von Kunden ermöglichen</a:t>
            </a:r>
          </a:p>
          <a:p>
            <a:endParaRPr lang="de-DE" dirty="0" smtClean="0"/>
          </a:p>
          <a:p>
            <a:r>
              <a:rPr lang="de-DE" dirty="0" smtClean="0"/>
              <a:t>Erhalt von formfreien Vollmachten als Netzbetreiber</a:t>
            </a:r>
          </a:p>
          <a:p>
            <a:endParaRPr lang="de-DE" dirty="0" smtClean="0"/>
          </a:p>
          <a:p>
            <a:r>
              <a:rPr lang="de-DE" dirty="0" smtClean="0"/>
              <a:t>Sendung von formfreien Vollmachten als Lieferant</a:t>
            </a:r>
          </a:p>
          <a:p>
            <a:endParaRPr lang="de-DE" dirty="0" smtClean="0"/>
          </a:p>
          <a:p>
            <a:r>
              <a:rPr lang="de-DE" dirty="0" smtClean="0"/>
              <a:t>Parallelentwicklung der sonstigen Marktregeln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Entwicklungen außerhalb des Self Storage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025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Formfreie Vollmacht</a:t>
            </a:r>
          </a:p>
          <a:p>
            <a:r>
              <a:rPr lang="de-DE" dirty="0" smtClean="0"/>
              <a:t>neue Datenfelder</a:t>
            </a:r>
          </a:p>
          <a:p>
            <a:r>
              <a:rPr lang="de-DE" dirty="0" smtClean="0"/>
              <a:t>neue Prozesskennungen</a:t>
            </a:r>
          </a:p>
          <a:p>
            <a:r>
              <a:rPr lang="de-DE" dirty="0" smtClean="0"/>
              <a:t>Verantwortlichkeit der Sendungen (Übergang von Sender hin zu Empfänger – durch manuellen </a:t>
            </a:r>
            <a:r>
              <a:rPr lang="de-DE" dirty="0" err="1" smtClean="0"/>
              <a:t>Retry</a:t>
            </a:r>
            <a:r>
              <a:rPr lang="de-DE" dirty="0" smtClean="0"/>
              <a:t> am ENERGYlink)</a:t>
            </a:r>
          </a:p>
          <a:p>
            <a:endParaRPr lang="de-DE" dirty="0" smtClean="0"/>
          </a:p>
          <a:p>
            <a:r>
              <a:rPr lang="de-DE" dirty="0" smtClean="0"/>
              <a:t>Prozessfristenanpassung</a:t>
            </a:r>
          </a:p>
          <a:p>
            <a:r>
              <a:rPr lang="de-DE" dirty="0" smtClean="0"/>
              <a:t>Bilanzgruppennennung</a:t>
            </a:r>
          </a:p>
          <a:p>
            <a:r>
              <a:rPr lang="de-DE" dirty="0" smtClean="0"/>
              <a:t>Wechselkalender 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Entwicklungen hinsichtlich neuer Verordnung im Self Storage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0778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Änderungen im WIES:</a:t>
            </a:r>
          </a:p>
          <a:p>
            <a:pPr lvl="1"/>
            <a:r>
              <a:rPr lang="de-DE" dirty="0" smtClean="0"/>
              <a:t>NB Prüfung von 96h auf 72h </a:t>
            </a:r>
            <a:r>
              <a:rPr lang="de-DE" dirty="0" smtClean="0">
                <a:sym typeface="Wingdings" panose="05000000000000000000" pitchFamily="2" charset="2"/>
              </a:rPr>
              <a:t> primär automatisch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LA Einwand Prüfung von 96h auf 48h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LN Beharrung Prüfung von 48h auf 72h</a:t>
            </a:r>
          </a:p>
          <a:p>
            <a:endParaRPr lang="de-DE" dirty="0" smtClean="0"/>
          </a:p>
          <a:p>
            <a:r>
              <a:rPr lang="de-DE" dirty="0" smtClean="0"/>
              <a:t>Änderungen in ANM:</a:t>
            </a:r>
          </a:p>
          <a:p>
            <a:pPr lvl="1"/>
            <a:r>
              <a:rPr lang="de-DE" dirty="0" smtClean="0"/>
              <a:t>24h für automatisierte Prüfung beim NB </a:t>
            </a:r>
            <a:r>
              <a:rPr lang="de-DE" dirty="0" smtClean="0">
                <a:sym typeface="Wingdings" panose="05000000000000000000" pitchFamily="2" charset="2"/>
              </a:rPr>
              <a:t> Ergebnis nach wenigen Sekunden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72h für optionale manuelle Suche</a:t>
            </a:r>
            <a:endParaRPr lang="de-DE" dirty="0" smtClean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9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Fristenänderungen implementiert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7415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ERGYlink ppt Vorlage final_v2">
  <a:themeElements>
    <a:clrScheme name="AGCS">
      <a:dk1>
        <a:sysClr val="windowText" lastClr="000000"/>
      </a:dk1>
      <a:lt1>
        <a:sysClr val="window" lastClr="FFFFFF"/>
      </a:lt1>
      <a:dk2>
        <a:srgbClr val="9F9F9F"/>
      </a:dk2>
      <a:lt2>
        <a:srgbClr val="EEEEEE"/>
      </a:lt2>
      <a:accent1>
        <a:srgbClr val="00A0B4"/>
      </a:accent1>
      <a:accent2>
        <a:srgbClr val="33B3C3"/>
      </a:accent2>
      <a:accent3>
        <a:srgbClr val="66C6D2"/>
      </a:accent3>
      <a:accent4>
        <a:srgbClr val="99D9E1"/>
      </a:accent4>
      <a:accent5>
        <a:srgbClr val="CCE6F0"/>
      </a:accent5>
      <a:accent6>
        <a:srgbClr val="E5F5F7"/>
      </a:accent6>
      <a:hlink>
        <a:srgbClr val="008FBA"/>
      </a:hlink>
      <a:folHlink>
        <a:srgbClr val="88D3F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Türkis_Teem-Präsentationsvorlage</Template>
  <TotalTime>0</TotalTime>
  <Words>653</Words>
  <Application>Microsoft Office PowerPoint</Application>
  <PresentationFormat>Bildschirmpräsentation (4:3)</PresentationFormat>
  <Paragraphs>132</Paragraphs>
  <Slides>19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4" baseType="lpstr">
      <vt:lpstr>Arial</vt:lpstr>
      <vt:lpstr>Calibri</vt:lpstr>
      <vt:lpstr>Tahoma</vt:lpstr>
      <vt:lpstr>Wingdings</vt:lpstr>
      <vt:lpstr>ENERGYlink ppt Vorlage final_v2</vt:lpstr>
      <vt:lpstr> Status Self Storage und Zeitplan  </vt:lpstr>
      <vt:lpstr>Status Self Storage</vt:lpstr>
      <vt:lpstr>Nutzung des Self Storage</vt:lpstr>
      <vt:lpstr>Veränderungen im letzten Jahr</vt:lpstr>
      <vt:lpstr>Probleme</vt:lpstr>
      <vt:lpstr>Entwicklungen durch ElWOG Neufassung und Wechsel-VO 2014</vt:lpstr>
      <vt:lpstr>Entwicklungen außerhalb des Self Storage</vt:lpstr>
      <vt:lpstr>Entwicklungen hinsichtlich neuer Verordnung im Self Storage</vt:lpstr>
      <vt:lpstr>Fristenänderungen implementiert</vt:lpstr>
      <vt:lpstr>Wechselkalender NEU implementiert </vt:lpstr>
      <vt:lpstr>Bilanzgruppe bereits vorhanden</vt:lpstr>
      <vt:lpstr>Manuelle Suche</vt:lpstr>
      <vt:lpstr>Lieferantenzuordnung fehlerhaft</vt:lpstr>
      <vt:lpstr>Zeitplan Self Storage</vt:lpstr>
      <vt:lpstr>Verfügbarkeit Self Storage</vt:lpstr>
      <vt:lpstr>Testplan Oesterreichs Energie</vt:lpstr>
      <vt:lpstr>Offene Punkte Self Storage</vt:lpstr>
      <vt:lpstr>Ablauf bis zum GO LIVE am 01.06.2015</vt:lpstr>
      <vt:lpstr>TO DO bis GO LIVE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Andreas Wolf</dc:creator>
  <cp:lastModifiedBy>Wolf Andreas</cp:lastModifiedBy>
  <cp:revision>269</cp:revision>
  <dcterms:created xsi:type="dcterms:W3CDTF">2013-04-03T10:05:49Z</dcterms:created>
  <dcterms:modified xsi:type="dcterms:W3CDTF">2015-04-08T07:13:55Z</dcterms:modified>
</cp:coreProperties>
</file>