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22"/>
  </p:notesMasterIdLst>
  <p:handoutMasterIdLst>
    <p:handoutMasterId r:id="rId23"/>
  </p:handoutMasterIdLst>
  <p:sldIdLst>
    <p:sldId id="476" r:id="rId2"/>
    <p:sldId id="477" r:id="rId3"/>
    <p:sldId id="256" r:id="rId4"/>
    <p:sldId id="450" r:id="rId5"/>
    <p:sldId id="426" r:id="rId6"/>
    <p:sldId id="462" r:id="rId7"/>
    <p:sldId id="469" r:id="rId8"/>
    <p:sldId id="463" r:id="rId9"/>
    <p:sldId id="428" r:id="rId10"/>
    <p:sldId id="427" r:id="rId11"/>
    <p:sldId id="430" r:id="rId12"/>
    <p:sldId id="431" r:id="rId13"/>
    <p:sldId id="451" r:id="rId14"/>
    <p:sldId id="468" r:id="rId15"/>
    <p:sldId id="470" r:id="rId16"/>
    <p:sldId id="475" r:id="rId17"/>
    <p:sldId id="472" r:id="rId18"/>
    <p:sldId id="473" r:id="rId19"/>
    <p:sldId id="474" r:id="rId20"/>
    <p:sldId id="461" r:id="rId21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rzsenyic" initials="cb" lastIdx="2" clrIdx="0"/>
  <p:cmAuthor id="1" name="Christoph Berzsenyi" initials="CB" lastIdx="6" clrIdx="1">
    <p:extLst>
      <p:ext uri="{19B8F6BF-5375-455C-9EA6-DF929625EA0E}">
        <p15:presenceInfo xmlns:p15="http://schemas.microsoft.com/office/powerpoint/2012/main" userId="47651a99549e22a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89E5"/>
    <a:srgbClr val="6681F6"/>
    <a:srgbClr val="1A549F"/>
    <a:srgbClr val="3373B3"/>
    <a:srgbClr val="343434"/>
    <a:srgbClr val="333333"/>
    <a:srgbClr val="ACABAC"/>
    <a:srgbClr val="00A0B4"/>
    <a:srgbClr val="33B3C3"/>
    <a:srgbClr val="005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94660"/>
  </p:normalViewPr>
  <p:slideViewPr>
    <p:cSldViewPr>
      <p:cViewPr varScale="1">
        <p:scale>
          <a:sx n="110" d="100"/>
          <a:sy n="110" d="100"/>
        </p:scale>
        <p:origin x="180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508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rgbClr val="1A549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Tabelle1!$A$2:$A$19</c:f>
              <c:numCache>
                <c:formatCode>mmm\-yy</c:formatCode>
                <c:ptCount val="18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</c:numCache>
            </c:numRef>
          </c:cat>
          <c:val>
            <c:numRef>
              <c:f>Tabelle1!$B$2:$B$19</c:f>
              <c:numCache>
                <c:formatCode>General</c:formatCode>
                <c:ptCount val="18"/>
                <c:pt idx="0">
                  <c:v>527478</c:v>
                </c:pt>
                <c:pt idx="1">
                  <c:v>535203</c:v>
                </c:pt>
                <c:pt idx="2">
                  <c:v>604436</c:v>
                </c:pt>
                <c:pt idx="3">
                  <c:v>512571</c:v>
                </c:pt>
                <c:pt idx="4">
                  <c:v>957641</c:v>
                </c:pt>
                <c:pt idx="5">
                  <c:v>1134379</c:v>
                </c:pt>
                <c:pt idx="6">
                  <c:v>902750</c:v>
                </c:pt>
                <c:pt idx="7">
                  <c:v>510390</c:v>
                </c:pt>
                <c:pt idx="8">
                  <c:v>428828</c:v>
                </c:pt>
                <c:pt idx="9">
                  <c:v>505759</c:v>
                </c:pt>
                <c:pt idx="10">
                  <c:v>432109</c:v>
                </c:pt>
                <c:pt idx="11">
                  <c:v>523367</c:v>
                </c:pt>
                <c:pt idx="12">
                  <c:v>603592</c:v>
                </c:pt>
                <c:pt idx="13">
                  <c:v>577767</c:v>
                </c:pt>
                <c:pt idx="14">
                  <c:v>710611</c:v>
                </c:pt>
                <c:pt idx="15">
                  <c:v>652697</c:v>
                </c:pt>
                <c:pt idx="16">
                  <c:v>630114</c:v>
                </c:pt>
                <c:pt idx="17">
                  <c:v>599175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300166920"/>
        <c:axId val="300170448"/>
      </c:barChart>
      <c:dateAx>
        <c:axId val="300166920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00170448"/>
        <c:crosses val="autoZero"/>
        <c:auto val="1"/>
        <c:lblOffset val="100"/>
        <c:baseTimeUnit val="months"/>
      </c:dateAx>
      <c:valAx>
        <c:axId val="300170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00166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Nachrichten</c:v>
                </c:pt>
              </c:strCache>
            </c:strRef>
          </c:tx>
          <c:spPr>
            <a:solidFill>
              <a:srgbClr val="1A549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Tabelle1!$A$2:$A$19</c:f>
              <c:numCache>
                <c:formatCode>mmm\-yy</c:formatCode>
                <c:ptCount val="18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</c:numCache>
            </c:numRef>
          </c:cat>
          <c:val>
            <c:numRef>
              <c:f>Tabelle1!$B$2:$B$19</c:f>
              <c:numCache>
                <c:formatCode>0.00%</c:formatCode>
                <c:ptCount val="18"/>
                <c:pt idx="0">
                  <c:v>3.3169155870007849E-2</c:v>
                </c:pt>
                <c:pt idx="1">
                  <c:v>7.1840030792054602E-2</c:v>
                </c:pt>
                <c:pt idx="2">
                  <c:v>3.6601062808965711E-2</c:v>
                </c:pt>
                <c:pt idx="3">
                  <c:v>4.4403604573805388E-3</c:v>
                </c:pt>
                <c:pt idx="4">
                  <c:v>8.4676825658049314E-3</c:v>
                </c:pt>
                <c:pt idx="5">
                  <c:v>2.906436032401869E-3</c:v>
                </c:pt>
                <c:pt idx="6">
                  <c:v>2.7604541678205481E-3</c:v>
                </c:pt>
                <c:pt idx="7">
                  <c:v>7.6314191108759971E-3</c:v>
                </c:pt>
                <c:pt idx="8">
                  <c:v>4.3257436547986606E-3</c:v>
                </c:pt>
                <c:pt idx="9">
                  <c:v>3.1378581498302553E-3</c:v>
                </c:pt>
                <c:pt idx="10">
                  <c:v>3.1378581498302553E-3</c:v>
                </c:pt>
                <c:pt idx="11">
                  <c:v>3.8E-3</c:v>
                </c:pt>
                <c:pt idx="12">
                  <c:v>2.7000000000000001E-3</c:v>
                </c:pt>
                <c:pt idx="13">
                  <c:v>6.3E-3</c:v>
                </c:pt>
                <c:pt idx="14">
                  <c:v>2.0999999999999999E-3</c:v>
                </c:pt>
                <c:pt idx="15">
                  <c:v>4.1000000000000003E-3</c:v>
                </c:pt>
                <c:pt idx="16">
                  <c:v>2.3999999999999998E-3</c:v>
                </c:pt>
                <c:pt idx="17">
                  <c:v>3.8E-3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443906872"/>
        <c:axId val="443908048"/>
      </c:barChart>
      <c:dateAx>
        <c:axId val="44390687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3908048"/>
        <c:crosses val="autoZero"/>
        <c:auto val="1"/>
        <c:lblOffset val="100"/>
        <c:baseTimeUnit val="months"/>
      </c:dateAx>
      <c:valAx>
        <c:axId val="443908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390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593491785749009E-2"/>
          <c:y val="3.4311712845518032E-2"/>
          <c:w val="0.90906082920190534"/>
          <c:h val="0.8118487539241082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Gas</c:v>
                </c:pt>
              </c:strCache>
            </c:strRef>
          </c:tx>
          <c:spPr>
            <a:solidFill>
              <a:srgbClr val="3373B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Tabelle1!$A$2:$A$19</c:f>
              <c:numCache>
                <c:formatCode>mmm\-yy</c:formatCode>
                <c:ptCount val="18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</c:numCache>
            </c:numRef>
          </c:cat>
          <c:val>
            <c:numRef>
              <c:f>Tabelle1!$B$2:$B$19</c:f>
              <c:numCache>
                <c:formatCode>General</c:formatCode>
                <c:ptCount val="18"/>
                <c:pt idx="0">
                  <c:v>421</c:v>
                </c:pt>
                <c:pt idx="1">
                  <c:v>4123</c:v>
                </c:pt>
                <c:pt idx="2">
                  <c:v>4404</c:v>
                </c:pt>
                <c:pt idx="3">
                  <c:v>2511</c:v>
                </c:pt>
                <c:pt idx="4">
                  <c:v>6672</c:v>
                </c:pt>
                <c:pt idx="5">
                  <c:v>16941</c:v>
                </c:pt>
                <c:pt idx="6">
                  <c:v>15480</c:v>
                </c:pt>
                <c:pt idx="7">
                  <c:v>8999</c:v>
                </c:pt>
                <c:pt idx="8">
                  <c:v>4356</c:v>
                </c:pt>
                <c:pt idx="9">
                  <c:v>1786</c:v>
                </c:pt>
                <c:pt idx="10">
                  <c:v>1451</c:v>
                </c:pt>
                <c:pt idx="11">
                  <c:v>1740</c:v>
                </c:pt>
                <c:pt idx="12">
                  <c:v>1898</c:v>
                </c:pt>
                <c:pt idx="13">
                  <c:v>2383</c:v>
                </c:pt>
                <c:pt idx="14">
                  <c:v>4331</c:v>
                </c:pt>
                <c:pt idx="15">
                  <c:v>3546</c:v>
                </c:pt>
                <c:pt idx="16">
                  <c:v>4514</c:v>
                </c:pt>
                <c:pt idx="17">
                  <c:v>5701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Strom</c:v>
                </c:pt>
              </c:strCache>
            </c:strRef>
          </c:tx>
          <c:spPr>
            <a:solidFill>
              <a:srgbClr val="1A549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Tabelle1!$A$2:$A$19</c:f>
              <c:numCache>
                <c:formatCode>mmm\-yy</c:formatCode>
                <c:ptCount val="18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</c:numCache>
            </c:numRef>
          </c:cat>
          <c:val>
            <c:numRef>
              <c:f>Tabelle1!$C$2:$C$19</c:f>
              <c:numCache>
                <c:formatCode>General</c:formatCode>
                <c:ptCount val="18"/>
                <c:pt idx="0">
                  <c:v>5641</c:v>
                </c:pt>
                <c:pt idx="1">
                  <c:v>12730</c:v>
                </c:pt>
                <c:pt idx="2">
                  <c:v>22781</c:v>
                </c:pt>
                <c:pt idx="3">
                  <c:v>14880</c:v>
                </c:pt>
                <c:pt idx="4">
                  <c:v>44871</c:v>
                </c:pt>
                <c:pt idx="5">
                  <c:v>48721</c:v>
                </c:pt>
                <c:pt idx="6">
                  <c:v>33562</c:v>
                </c:pt>
                <c:pt idx="7">
                  <c:v>22750</c:v>
                </c:pt>
                <c:pt idx="8">
                  <c:v>9111</c:v>
                </c:pt>
                <c:pt idx="9">
                  <c:v>6449</c:v>
                </c:pt>
                <c:pt idx="10">
                  <c:v>5371</c:v>
                </c:pt>
                <c:pt idx="11">
                  <c:v>6910</c:v>
                </c:pt>
                <c:pt idx="12">
                  <c:v>8137</c:v>
                </c:pt>
                <c:pt idx="13">
                  <c:v>9036</c:v>
                </c:pt>
                <c:pt idx="14">
                  <c:v>25461</c:v>
                </c:pt>
                <c:pt idx="15">
                  <c:v>12877</c:v>
                </c:pt>
                <c:pt idx="16">
                  <c:v>16186</c:v>
                </c:pt>
                <c:pt idx="17">
                  <c:v>13786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1"/>
        <c:overlap val="100"/>
        <c:axId val="443906480"/>
        <c:axId val="443909616"/>
      </c:barChart>
      <c:dateAx>
        <c:axId val="443906480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3909616"/>
        <c:crosses val="autoZero"/>
        <c:auto val="1"/>
        <c:lblOffset val="100"/>
        <c:baseTimeUnit val="months"/>
      </c:dateAx>
      <c:valAx>
        <c:axId val="443909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43906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782261592300964"/>
          <c:y val="0.94293779083630436"/>
          <c:w val="0.13670032565373771"/>
          <c:h val="5.70622091636956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3"/>
          </p:nvPr>
        </p:nvSpPr>
        <p:spPr>
          <a:xfrm>
            <a:off x="3849688" y="9428323"/>
            <a:ext cx="2946400" cy="49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F8070-9B2B-4323-AB6A-2C0B00E682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3712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9C598-571F-4D79-9659-26E4D230DD48}" type="datetimeFigureOut">
              <a:rPr lang="de-DE" smtClean="0"/>
              <a:pPr/>
              <a:t>16.04.2015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44CCF-9A07-45A6-8B8F-576AFCE1F30B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15572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4CCF-9A07-45A6-8B8F-576AFCE1F30B}" type="slidenum">
              <a:rPr lang="de-AT" smtClean="0"/>
              <a:pPr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1350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39244" y="3572983"/>
            <a:ext cx="6624736" cy="998422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rgbClr val="ACABAC"/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39244" y="2780895"/>
            <a:ext cx="6615130" cy="720080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937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624736" cy="121444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rgbClr val="ACABA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r>
              <a:rPr lang="de-DE" smtClean="0"/>
              <a:t>18.06.2013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ACABAC"/>
                </a:solidFill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03648" y="1628800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46413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46413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5811" y="1556792"/>
            <a:ext cx="4040188" cy="64294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204864"/>
            <a:ext cx="4040188" cy="39212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55679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04864"/>
            <a:ext cx="4041775" cy="39212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1513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931" y="1988840"/>
            <a:ext cx="8804124" cy="4137323"/>
          </a:xfrm>
        </p:spPr>
        <p:txBody>
          <a:bodyPr/>
          <a:lstStyle>
            <a:lvl1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1pPr>
            <a:lvl2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2pPr>
            <a:lvl3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3pPr>
            <a:lvl4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4pPr>
            <a:lvl5pPr>
              <a:buFontTx/>
              <a:buBlip>
                <a:blip r:embed="rId2"/>
              </a:buBlip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04124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76933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2708921"/>
            <a:ext cx="7772400" cy="1362075"/>
          </a:xfrm>
        </p:spPr>
        <p:txBody>
          <a:bodyPr anchor="t"/>
          <a:lstStyle>
            <a:lvl1pPr algn="l">
              <a:defRPr lang="de-AT" dirty="0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3568" y="1917182"/>
            <a:ext cx="7772400" cy="77975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6537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2931" y="1988840"/>
            <a:ext cx="4375055" cy="42478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6013" y="1988840"/>
            <a:ext cx="4352868" cy="42478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61004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931" y="2060848"/>
            <a:ext cx="4375055" cy="72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6013" y="2060848"/>
            <a:ext cx="4357060" cy="72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3" name="Inhaltsplatzhalter 2"/>
          <p:cNvSpPr>
            <a:spLocks noGrp="1"/>
          </p:cNvSpPr>
          <p:nvPr>
            <p:ph sz="half" idx="12"/>
          </p:nvPr>
        </p:nvSpPr>
        <p:spPr>
          <a:xfrm>
            <a:off x="142931" y="2780929"/>
            <a:ext cx="4375055" cy="3455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15" name="Inhaltsplatzhalter 3"/>
          <p:cNvSpPr>
            <a:spLocks noGrp="1"/>
          </p:cNvSpPr>
          <p:nvPr>
            <p:ph sz="half" idx="2"/>
          </p:nvPr>
        </p:nvSpPr>
        <p:spPr>
          <a:xfrm>
            <a:off x="4626013" y="2780929"/>
            <a:ext cx="4352868" cy="3455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64716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04124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24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667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944" y="1196752"/>
            <a:ext cx="3278378" cy="79190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196753"/>
            <a:ext cx="5111750" cy="4929412"/>
          </a:xfrm>
        </p:spPr>
        <p:txBody>
          <a:bodyPr/>
          <a:lstStyle>
            <a:lvl1pPr>
              <a:buFont typeface="Arial" pitchFamily="34" charset="0"/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buFontTx/>
              <a:buNone/>
              <a:defRPr sz="2000">
                <a:solidFill>
                  <a:schemeClr val="bg1"/>
                </a:solidFill>
              </a:defRPr>
            </a:lvl4pPr>
            <a:lvl5pPr>
              <a:buFontTx/>
              <a:buNone/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6945" y="1988840"/>
            <a:ext cx="3268569" cy="4104456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4693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51215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340768"/>
            <a:ext cx="5486400" cy="3098359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2" indent="0">
              <a:buNone/>
              <a:defRPr sz="2400"/>
            </a:lvl3pPr>
            <a:lvl4pPr marL="1371513" indent="0">
              <a:buNone/>
              <a:defRPr sz="2000"/>
            </a:lvl4pPr>
            <a:lvl5pPr marL="1828683" indent="0">
              <a:buNone/>
              <a:defRPr sz="2000"/>
            </a:lvl5pPr>
            <a:lvl6pPr marL="2285853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07888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18.06.2013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14585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42931" y="1124744"/>
            <a:ext cx="8858137" cy="798618"/>
          </a:xfrm>
          <a:prstGeom prst="rect">
            <a:avLst/>
          </a:prstGeom>
        </p:spPr>
        <p:txBody>
          <a:bodyPr vert="horz" lIns="91423" tIns="45712" rIns="91423" bIns="45712" rtlCol="0" anchor="ctr">
            <a:noAutofit/>
          </a:bodyPr>
          <a:lstStyle/>
          <a:p>
            <a:r>
              <a:rPr lang="de-DE" dirty="0" smtClean="0"/>
              <a:t>Titelmasterformat durch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931" y="1988840"/>
            <a:ext cx="8858137" cy="4137323"/>
          </a:xfrm>
          <a:prstGeom prst="rect">
            <a:avLst/>
          </a:prstGeom>
        </p:spPr>
        <p:txBody>
          <a:bodyPr vert="horz" lIns="91423" tIns="45712" rIns="91423" bIns="45712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de-DE" smtClean="0"/>
              <a:t>18.06.2013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91880" y="6381329"/>
            <a:ext cx="21336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F8F8CD12-1E80-46D1-9735-AFF7C67236FA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Rechteck 10"/>
          <p:cNvSpPr/>
          <p:nvPr/>
        </p:nvSpPr>
        <p:spPr>
          <a:xfrm>
            <a:off x="0" y="6282001"/>
            <a:ext cx="9144000" cy="576000"/>
          </a:xfrm>
          <a:prstGeom prst="rect">
            <a:avLst/>
          </a:prstGeom>
          <a:solidFill>
            <a:srgbClr val="3434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de-AT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-497135" y="-430857"/>
            <a:ext cx="85947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Grafik 4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828" y="6444001"/>
            <a:ext cx="630356" cy="252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035" y="6437891"/>
            <a:ext cx="632658" cy="252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544" y="6434384"/>
            <a:ext cx="59457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135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49" r:id="rId10"/>
    <p:sldLayoutId id="2147483650" r:id="rId11"/>
    <p:sldLayoutId id="2147483652" r:id="rId12"/>
    <p:sldLayoutId id="2147483653" r:id="rId13"/>
    <p:sldLayoutId id="2147483654" r:id="rId14"/>
    <p:sldLayoutId id="2147483658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42" rtl="0" eaLnBrk="1" latinLnBrk="0" hangingPunct="1">
        <a:spcBef>
          <a:spcPct val="0"/>
        </a:spcBef>
        <a:buNone/>
        <a:defRPr sz="2700" b="1" kern="1200">
          <a:solidFill>
            <a:srgbClr val="343434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878" indent="-342878" algn="l" defTabSz="914342" rtl="0" eaLnBrk="1" latinLnBrk="0" hangingPunct="1">
        <a:spcBef>
          <a:spcPct val="20000"/>
        </a:spcBef>
        <a:buClr>
          <a:srgbClr val="00A0B4"/>
        </a:buClr>
        <a:buSzPct val="100000"/>
        <a:buFontTx/>
        <a:buBlip>
          <a:blip r:embed="rId21"/>
        </a:buBlip>
        <a:defRPr sz="24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1pPr>
      <a:lvl2pPr marL="742903" indent="-285732" algn="l" defTabSz="914342" rtl="0" eaLnBrk="1" latinLnBrk="0" hangingPunct="1">
        <a:spcBef>
          <a:spcPct val="20000"/>
        </a:spcBef>
        <a:buClrTx/>
        <a:buFontTx/>
        <a:buBlip>
          <a:blip r:embed="rId21"/>
        </a:buBlip>
        <a:defRPr sz="20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2pPr>
      <a:lvl3pPr marL="1142927" indent="-228585" algn="l" defTabSz="914342" rtl="0" eaLnBrk="1" latinLnBrk="0" hangingPunct="1">
        <a:spcBef>
          <a:spcPct val="20000"/>
        </a:spcBef>
        <a:buClrTx/>
        <a:buFontTx/>
        <a:buBlip>
          <a:blip r:embed="rId21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3pPr>
      <a:lvl4pPr marL="1600098" indent="-228585" algn="l" defTabSz="914342" rtl="0" eaLnBrk="1" latinLnBrk="0" hangingPunct="1">
        <a:spcBef>
          <a:spcPct val="20000"/>
        </a:spcBef>
        <a:buClr>
          <a:srgbClr val="99D9E1"/>
        </a:buClr>
        <a:buFontTx/>
        <a:buBlip>
          <a:blip r:embed="rId21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4pPr>
      <a:lvl5pPr marL="2057268" indent="-228585" algn="l" defTabSz="914342" rtl="0" eaLnBrk="1" latinLnBrk="0" hangingPunct="1">
        <a:spcBef>
          <a:spcPct val="20000"/>
        </a:spcBef>
        <a:buClr>
          <a:srgbClr val="CCE6F0"/>
        </a:buClr>
        <a:buFontTx/>
        <a:buBlip>
          <a:blip r:embed="rId21"/>
        </a:buBlip>
        <a:defRPr sz="1800" kern="1200">
          <a:solidFill>
            <a:srgbClr val="343434"/>
          </a:solidFill>
          <a:latin typeface="Tahoma" pitchFamily="34" charset="0"/>
          <a:ea typeface="+mn-ea"/>
          <a:cs typeface="Tahoma" pitchFamily="34" charset="0"/>
        </a:defRPr>
      </a:lvl5pPr>
      <a:lvl6pPr marL="2514439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2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>
          <a:xfrm>
            <a:off x="1439244" y="3717032"/>
            <a:ext cx="6624736" cy="998422"/>
          </a:xfrm>
        </p:spPr>
        <p:txBody>
          <a:bodyPr/>
          <a:lstStyle/>
          <a:p>
            <a:r>
              <a:rPr lang="de-DE" smtClean="0"/>
              <a:t>08-14.April </a:t>
            </a:r>
            <a:r>
              <a:rPr lang="de-DE" dirty="0" smtClean="0"/>
              <a:t>2015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</a:t>
            </a:fld>
            <a:endParaRPr lang="de-AT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Herzlich Willkommen zur </a:t>
            </a:r>
            <a:br>
              <a:rPr lang="de-DE" dirty="0" smtClean="0"/>
            </a:br>
            <a:r>
              <a:rPr lang="de-DE" dirty="0" smtClean="0"/>
              <a:t>Self Storage Schulung für</a:t>
            </a:r>
            <a:br>
              <a:rPr lang="de-DE" dirty="0" smtClean="0"/>
            </a:br>
            <a:r>
              <a:rPr lang="de-DE" dirty="0" smtClean="0"/>
              <a:t>die Wechsel-VO 2014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2371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10</a:t>
            </a:fld>
            <a:endParaRPr lang="de-AT"/>
          </a:p>
        </p:txBody>
      </p:sp>
      <p:sp>
        <p:nvSpPr>
          <p:cNvPr id="4" name="Rechteck 3"/>
          <p:cNvSpPr/>
          <p:nvPr/>
        </p:nvSpPr>
        <p:spPr>
          <a:xfrm>
            <a:off x="142931" y="1700808"/>
            <a:ext cx="8821557" cy="1008112"/>
          </a:xfrm>
          <a:prstGeom prst="rect">
            <a:avLst/>
          </a:prstGeom>
          <a:solidFill>
            <a:srgbClr val="337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Grundlage</a:t>
            </a:r>
            <a:endParaRPr lang="de-AT"/>
          </a:p>
        </p:txBody>
      </p:sp>
      <p:sp>
        <p:nvSpPr>
          <p:cNvPr id="8" name="Rechteck 7"/>
          <p:cNvSpPr/>
          <p:nvPr/>
        </p:nvSpPr>
        <p:spPr>
          <a:xfrm>
            <a:off x="1619672" y="1844824"/>
            <a:ext cx="2808312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b="1" smtClean="0"/>
              <a:t>ElWOG 2010</a:t>
            </a:r>
            <a:endParaRPr lang="de-AT" b="1"/>
          </a:p>
        </p:txBody>
      </p:sp>
      <p:sp>
        <p:nvSpPr>
          <p:cNvPr id="9" name="Rechteck 8"/>
          <p:cNvSpPr/>
          <p:nvPr/>
        </p:nvSpPr>
        <p:spPr>
          <a:xfrm>
            <a:off x="4716016" y="1844824"/>
            <a:ext cx="2808312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b="1" smtClean="0"/>
              <a:t>GWG 2011</a:t>
            </a:r>
            <a:endParaRPr lang="de-AT" b="1"/>
          </a:p>
        </p:txBody>
      </p:sp>
      <p:sp>
        <p:nvSpPr>
          <p:cNvPr id="15" name="Rechteck 14"/>
          <p:cNvSpPr/>
          <p:nvPr/>
        </p:nvSpPr>
        <p:spPr>
          <a:xfrm>
            <a:off x="142930" y="2702390"/>
            <a:ext cx="8821558" cy="100811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1619672" y="2852936"/>
            <a:ext cx="2808312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b="1" dirty="0" smtClean="0"/>
              <a:t>Wechselverordnung Strom 2014 inkl. Anhänge</a:t>
            </a:r>
            <a:endParaRPr lang="de-AT" b="1" dirty="0"/>
          </a:p>
        </p:txBody>
      </p:sp>
      <p:sp>
        <p:nvSpPr>
          <p:cNvPr id="11" name="Rechteck 10"/>
          <p:cNvSpPr/>
          <p:nvPr/>
        </p:nvSpPr>
        <p:spPr>
          <a:xfrm>
            <a:off x="4716016" y="2852936"/>
            <a:ext cx="2808312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b="1" dirty="0" smtClean="0"/>
              <a:t>Wechselverordnung Gas 2014 inkl. Anhänge</a:t>
            </a:r>
            <a:endParaRPr lang="de-AT" b="1" dirty="0"/>
          </a:p>
        </p:txBody>
      </p:sp>
      <p:sp>
        <p:nvSpPr>
          <p:cNvPr id="19" name="Rechteck 18"/>
          <p:cNvSpPr/>
          <p:nvPr/>
        </p:nvSpPr>
        <p:spPr>
          <a:xfrm>
            <a:off x="145784" y="3712978"/>
            <a:ext cx="8818703" cy="11561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179512" y="3861048"/>
            <a:ext cx="2808312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b="1" dirty="0" smtClean="0"/>
              <a:t>Prozessbeschreibungen</a:t>
            </a:r>
            <a:endParaRPr lang="de-AT" b="1" dirty="0"/>
          </a:p>
        </p:txBody>
      </p:sp>
      <p:sp>
        <p:nvSpPr>
          <p:cNvPr id="13" name="Rechteck 12"/>
          <p:cNvSpPr/>
          <p:nvPr/>
        </p:nvSpPr>
        <p:spPr>
          <a:xfrm>
            <a:off x="3203848" y="3861048"/>
            <a:ext cx="2808312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b="1" smtClean="0"/>
              <a:t>Spezifikation</a:t>
            </a:r>
            <a:endParaRPr lang="de-AT" b="1"/>
          </a:p>
        </p:txBody>
      </p:sp>
      <p:sp>
        <p:nvSpPr>
          <p:cNvPr id="14" name="Rechteck 13"/>
          <p:cNvSpPr/>
          <p:nvPr/>
        </p:nvSpPr>
        <p:spPr>
          <a:xfrm>
            <a:off x="6156176" y="3861048"/>
            <a:ext cx="2808312" cy="6480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b="1" smtClean="0"/>
              <a:t>Technische Dokumentation</a:t>
            </a:r>
            <a:endParaRPr lang="de-AT" b="1"/>
          </a:p>
        </p:txBody>
      </p:sp>
      <p:sp>
        <p:nvSpPr>
          <p:cNvPr id="5" name="Textfeld 4"/>
          <p:cNvSpPr txBox="1"/>
          <p:nvPr/>
        </p:nvSpPr>
        <p:spPr>
          <a:xfrm>
            <a:off x="7524328" y="192336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Gesetzgeber</a:t>
            </a:r>
            <a:endParaRPr lang="de-AT" dirty="0"/>
          </a:p>
        </p:txBody>
      </p:sp>
      <p:sp>
        <p:nvSpPr>
          <p:cNvPr id="17" name="Textfeld 16"/>
          <p:cNvSpPr txBox="1"/>
          <p:nvPr/>
        </p:nvSpPr>
        <p:spPr>
          <a:xfrm>
            <a:off x="7524328" y="29249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Regulator </a:t>
            </a:r>
            <a:endParaRPr lang="de-AT" dirty="0"/>
          </a:p>
        </p:txBody>
      </p:sp>
      <p:sp>
        <p:nvSpPr>
          <p:cNvPr id="20" name="Textfeld 19"/>
          <p:cNvSpPr txBox="1"/>
          <p:nvPr/>
        </p:nvSpPr>
        <p:spPr>
          <a:xfrm>
            <a:off x="467544" y="4499828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Verrechnungsstellen mit Branche – Genehmigung durch ECA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1388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de-DE" dirty="0" smtClean="0">
              <a:sym typeface="Wingdings" pitchFamily="2" charset="2"/>
            </a:endParaRPr>
          </a:p>
          <a:p>
            <a:pPr algn="ctr">
              <a:buNone/>
            </a:pPr>
            <a:endParaRPr lang="de-DE" dirty="0" smtClean="0">
              <a:sym typeface="Wingdings" pitchFamily="2" charset="2"/>
            </a:endParaRPr>
          </a:p>
          <a:p>
            <a:pPr algn="ctr">
              <a:buNone/>
            </a:pPr>
            <a:endParaRPr lang="de-DE" dirty="0" smtClean="0">
              <a:sym typeface="Wingdings" pitchFamily="2" charset="2"/>
            </a:endParaRPr>
          </a:p>
          <a:p>
            <a:pPr algn="ctr">
              <a:buNone/>
            </a:pPr>
            <a:endParaRPr lang="de-DE" dirty="0" smtClean="0">
              <a:sym typeface="Wingdings" pitchFamily="2" charset="2"/>
            </a:endParaRPr>
          </a:p>
          <a:p>
            <a:pPr algn="ctr">
              <a:buNone/>
            </a:pPr>
            <a:endParaRPr lang="de-DE" dirty="0" smtClean="0">
              <a:sym typeface="Wingdings" pitchFamily="2" charset="2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11</a:t>
            </a:fld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836712"/>
            <a:ext cx="8100392" cy="582594"/>
          </a:xfrm>
        </p:spPr>
        <p:txBody>
          <a:bodyPr/>
          <a:lstStyle/>
          <a:p>
            <a:r>
              <a:rPr lang="de-DE" dirty="0" smtClean="0">
                <a:sym typeface="Wingdings" pitchFamily="2" charset="2"/>
              </a:rPr>
              <a:t>Informationen - www.energylink.at</a:t>
            </a:r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1412776"/>
            <a:ext cx="8038851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363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430193" y="1484784"/>
            <a:ext cx="8229600" cy="4554551"/>
          </a:xfrm>
        </p:spPr>
        <p:txBody>
          <a:bodyPr/>
          <a:lstStyle/>
          <a:p>
            <a:r>
              <a:rPr lang="de-DE" sz="2300" dirty="0" smtClean="0"/>
              <a:t>23.Dezember 2010: </a:t>
            </a:r>
            <a:r>
              <a:rPr lang="de-DE" sz="2300" dirty="0" err="1" smtClean="0"/>
              <a:t>ElWOG</a:t>
            </a:r>
            <a:r>
              <a:rPr lang="de-DE" sz="2300" dirty="0" smtClean="0"/>
              <a:t> 2010 in Kraft</a:t>
            </a:r>
          </a:p>
          <a:p>
            <a:r>
              <a:rPr lang="de-DE" sz="2300" dirty="0" smtClean="0"/>
              <a:t>08.Juni 2012: Ausgabe Wechselverordnung</a:t>
            </a:r>
          </a:p>
          <a:p>
            <a:r>
              <a:rPr lang="de-DE" sz="2300" dirty="0" smtClean="0"/>
              <a:t>02. Juli 2013: Start produktiver Testbetrieb</a:t>
            </a:r>
          </a:p>
          <a:p>
            <a:r>
              <a:rPr lang="de-DE" sz="2300" dirty="0" smtClean="0"/>
              <a:t>August 2013: ElWOG 2010 Neufassung</a:t>
            </a:r>
          </a:p>
          <a:p>
            <a:r>
              <a:rPr lang="de-DE" sz="2300" dirty="0" smtClean="0"/>
              <a:t>02.Oktober 2013: GO LIVE Vollversion</a:t>
            </a:r>
          </a:p>
          <a:p>
            <a:r>
              <a:rPr lang="de-DE" sz="2300" dirty="0" smtClean="0"/>
              <a:t>01.Juli 2014: Ausgabe neuer Wechselverordnung 2014</a:t>
            </a:r>
          </a:p>
          <a:p>
            <a:r>
              <a:rPr lang="de-DE" sz="2300" dirty="0" smtClean="0"/>
              <a:t>August 2014 – Mai 2015: Entwicklung, Implementierung, Tests intern, Test mit Marktteilnehmern, Umstellung</a:t>
            </a:r>
          </a:p>
          <a:p>
            <a:r>
              <a:rPr lang="de-DE" sz="2300" dirty="0" smtClean="0"/>
              <a:t>03.November 2014: Teilumsetzung der VO 2014 (nur organisatorische Änderung)</a:t>
            </a:r>
          </a:p>
          <a:p>
            <a:r>
              <a:rPr lang="de-DE" sz="2300" dirty="0" smtClean="0"/>
              <a:t>01.Juni 2015: GO LIVE EL V03.00 - Umsetzung der gesamten Verordnung 2014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12</a:t>
            </a:fld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42931" y="836712"/>
            <a:ext cx="8804124" cy="798618"/>
          </a:xfrm>
        </p:spPr>
        <p:txBody>
          <a:bodyPr/>
          <a:lstStyle/>
          <a:p>
            <a:r>
              <a:rPr lang="de-DE" dirty="0" smtClean="0"/>
              <a:t>Timeline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162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liennummernplatzhalter 31"/>
          <p:cNvSpPr>
            <a:spLocks noGrp="1"/>
          </p:cNvSpPr>
          <p:nvPr>
            <p:ph type="sldNum" sz="quarter" idx="12"/>
          </p:nvPr>
        </p:nvSpPr>
        <p:spPr>
          <a:xfrm>
            <a:off x="3491880" y="6376243"/>
            <a:ext cx="2133600" cy="365125"/>
          </a:xfrm>
        </p:spPr>
        <p:txBody>
          <a:bodyPr/>
          <a:lstStyle/>
          <a:p>
            <a:fld id="{F8F8CD12-1E80-46D1-9735-AFF7C67236FA}" type="slidenum">
              <a:rPr lang="de-AT" smtClean="0"/>
              <a:pPr/>
              <a:t>13</a:t>
            </a:fld>
            <a:endParaRPr lang="de-AT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42931" y="836712"/>
            <a:ext cx="8804124" cy="798618"/>
          </a:xfrm>
        </p:spPr>
        <p:txBody>
          <a:bodyPr/>
          <a:lstStyle/>
          <a:p>
            <a:r>
              <a:rPr lang="de-AT" dirty="0" err="1" smtClean="0"/>
              <a:t>ENERGYlink</a:t>
            </a:r>
            <a:r>
              <a:rPr lang="de-AT" dirty="0" smtClean="0"/>
              <a:t> Konzept</a:t>
            </a:r>
            <a:endParaRPr lang="de-AT" dirty="0"/>
          </a:p>
        </p:txBody>
      </p:sp>
      <p:pic>
        <p:nvPicPr>
          <p:cNvPr id="10" name="Picture 3" descr="T:\Projekte\2010 Wechseldatenbank\Projektplanung\Präsentationen\MC9004315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229200"/>
            <a:ext cx="715311" cy="720080"/>
          </a:xfrm>
          <a:prstGeom prst="rect">
            <a:avLst/>
          </a:prstGeom>
          <a:noFill/>
        </p:spPr>
      </p:pic>
      <p:pic>
        <p:nvPicPr>
          <p:cNvPr id="11" name="Picture 2" descr="T:\Projekte\2010 Wechseldatenbank\Projektplanung\Präsentationen\MC90043264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8246" y="1416734"/>
            <a:ext cx="1796242" cy="1796242"/>
          </a:xfrm>
          <a:prstGeom prst="rect">
            <a:avLst/>
          </a:prstGeom>
          <a:noFill/>
        </p:spPr>
      </p:pic>
      <p:pic>
        <p:nvPicPr>
          <p:cNvPr id="12" name="Picture 5" descr="I:\Verwaltung\Marketing\CD_CISMOgroup\Logos&amp;CD\EnergyLink\ENERGYlink_CMY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412776"/>
            <a:ext cx="2736304" cy="555934"/>
          </a:xfrm>
          <a:prstGeom prst="rect">
            <a:avLst/>
          </a:prstGeom>
          <a:noFill/>
        </p:spPr>
      </p:pic>
      <p:pic>
        <p:nvPicPr>
          <p:cNvPr id="13" name="Picture 2" descr="T:\Projekte\2010 Wechseldatenbank\Projektplanung\Präsentationen\MC90043264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8696" y="4301480"/>
            <a:ext cx="1296144" cy="1296144"/>
          </a:xfrm>
          <a:prstGeom prst="rect">
            <a:avLst/>
          </a:prstGeom>
          <a:noFill/>
        </p:spPr>
      </p:pic>
      <p:sp>
        <p:nvSpPr>
          <p:cNvPr id="14" name="Textfeld 13"/>
          <p:cNvSpPr txBox="1"/>
          <p:nvPr/>
        </p:nvSpPr>
        <p:spPr>
          <a:xfrm>
            <a:off x="4630028" y="5675378"/>
            <a:ext cx="1391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Eigene</a:t>
            </a:r>
          </a:p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MT Systeme: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403648" y="1340768"/>
            <a:ext cx="10005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err="1" smtClean="0">
                <a:solidFill>
                  <a:schemeClr val="bg1">
                    <a:lumMod val="65000"/>
                  </a:schemeClr>
                </a:solidFill>
              </a:rPr>
              <a:t>SeSo</a:t>
            </a:r>
            <a:endParaRPr lang="de-DE" sz="3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Cloud"/>
          <p:cNvSpPr>
            <a:spLocks noChangeAspect="1" noEditPoints="1" noChangeArrowheads="1"/>
          </p:cNvSpPr>
          <p:nvPr/>
        </p:nvSpPr>
        <p:spPr bwMode="auto">
          <a:xfrm>
            <a:off x="467544" y="3501008"/>
            <a:ext cx="2520280" cy="129218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ACABA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Internet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9" name="Form 18"/>
          <p:cNvCxnSpPr>
            <a:stCxn id="10" idx="0"/>
            <a:endCxn id="9" idx="2"/>
          </p:cNvCxnSpPr>
          <p:nvPr/>
        </p:nvCxnSpPr>
        <p:spPr>
          <a:xfrm flipV="1">
            <a:off x="753192" y="3645024"/>
            <a:ext cx="326420" cy="1584176"/>
          </a:xfrm>
          <a:prstGeom prst="straightConnector1">
            <a:avLst/>
          </a:prstGeom>
          <a:ln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Form 55"/>
          <p:cNvCxnSpPr>
            <a:stCxn id="11" idx="2"/>
            <a:endCxn id="13" idx="0"/>
          </p:cNvCxnSpPr>
          <p:nvPr/>
        </p:nvCxnSpPr>
        <p:spPr>
          <a:xfrm flipH="1">
            <a:off x="8036768" y="3212976"/>
            <a:ext cx="29599" cy="1088504"/>
          </a:xfrm>
          <a:prstGeom prst="straightConnector1">
            <a:avLst/>
          </a:prstGeom>
          <a:ln>
            <a:solidFill>
              <a:srgbClr val="FFC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3" descr="T:\Projekte\2010 Wechseldatenbank\Projektplanung\Präsentationen\MC9004315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229200"/>
            <a:ext cx="715311" cy="720080"/>
          </a:xfrm>
          <a:prstGeom prst="rect">
            <a:avLst/>
          </a:prstGeom>
          <a:noFill/>
        </p:spPr>
      </p:pic>
      <p:pic>
        <p:nvPicPr>
          <p:cNvPr id="30" name="Picture 3" descr="T:\Projekte\2010 Wechseldatenbank\Projektplanung\Präsentationen\MC9004315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5229200"/>
            <a:ext cx="715311" cy="720080"/>
          </a:xfrm>
          <a:prstGeom prst="rect">
            <a:avLst/>
          </a:prstGeom>
          <a:noFill/>
        </p:spPr>
      </p:pic>
      <p:pic>
        <p:nvPicPr>
          <p:cNvPr id="31" name="Picture 2" descr="T:\Projekte\2010 Wechseldatenbank\Projektplanung\Präsentationen\MC90043264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1662" y="1412776"/>
            <a:ext cx="1796242" cy="1796242"/>
          </a:xfrm>
          <a:prstGeom prst="rect">
            <a:avLst/>
          </a:prstGeom>
          <a:noFill/>
        </p:spPr>
      </p:pic>
      <p:cxnSp>
        <p:nvCxnSpPr>
          <p:cNvPr id="35" name="Form 18"/>
          <p:cNvCxnSpPr>
            <a:stCxn id="29" idx="0"/>
            <a:endCxn id="9" idx="2"/>
          </p:cNvCxnSpPr>
          <p:nvPr/>
        </p:nvCxnSpPr>
        <p:spPr>
          <a:xfrm flipH="1" flipV="1">
            <a:off x="1079612" y="3645024"/>
            <a:ext cx="537676" cy="1584176"/>
          </a:xfrm>
          <a:prstGeom prst="straightConnector1">
            <a:avLst/>
          </a:prstGeom>
          <a:ln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Form 18"/>
          <p:cNvCxnSpPr>
            <a:stCxn id="30" idx="0"/>
            <a:endCxn id="9" idx="2"/>
          </p:cNvCxnSpPr>
          <p:nvPr/>
        </p:nvCxnSpPr>
        <p:spPr>
          <a:xfrm flipH="1" flipV="1">
            <a:off x="1079612" y="3645024"/>
            <a:ext cx="1473780" cy="1584176"/>
          </a:xfrm>
          <a:prstGeom prst="straightConnector1">
            <a:avLst/>
          </a:prstGeom>
          <a:ln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Form 55"/>
          <p:cNvCxnSpPr>
            <a:stCxn id="31" idx="3"/>
            <a:endCxn id="11" idx="1"/>
          </p:cNvCxnSpPr>
          <p:nvPr/>
        </p:nvCxnSpPr>
        <p:spPr>
          <a:xfrm>
            <a:off x="3707904" y="2310897"/>
            <a:ext cx="3460342" cy="3958"/>
          </a:xfrm>
          <a:prstGeom prst="bentConnector3">
            <a:avLst>
              <a:gd name="adj1" fmla="val 50000"/>
            </a:avLst>
          </a:prstGeom>
          <a:ln>
            <a:solidFill>
              <a:srgbClr val="FFC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4" name="Picture 2" descr="T:\Projekte\2010 Wechseldatenbank\Projektplanung\Präsentationen\MC90043264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293096"/>
            <a:ext cx="1296144" cy="1296144"/>
          </a:xfrm>
          <a:prstGeom prst="rect">
            <a:avLst/>
          </a:prstGeom>
          <a:noFill/>
        </p:spPr>
      </p:pic>
      <p:pic>
        <p:nvPicPr>
          <p:cNvPr id="55" name="Picture 2" descr="T:\Projekte\2010 Wechseldatenbank\Projektplanung\Präsentationen\MC90043264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293096"/>
            <a:ext cx="1296144" cy="1296144"/>
          </a:xfrm>
          <a:prstGeom prst="rect">
            <a:avLst/>
          </a:prstGeom>
          <a:noFill/>
        </p:spPr>
      </p:pic>
      <p:cxnSp>
        <p:nvCxnSpPr>
          <p:cNvPr id="58" name="Form 55"/>
          <p:cNvCxnSpPr>
            <a:stCxn id="11" idx="2"/>
            <a:endCxn id="55" idx="0"/>
          </p:cNvCxnSpPr>
          <p:nvPr/>
        </p:nvCxnSpPr>
        <p:spPr>
          <a:xfrm flipH="1">
            <a:off x="5868144" y="3212976"/>
            <a:ext cx="2198223" cy="1080120"/>
          </a:xfrm>
          <a:prstGeom prst="straightConnector1">
            <a:avLst/>
          </a:prstGeom>
          <a:ln>
            <a:solidFill>
              <a:srgbClr val="FFC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Form 55"/>
          <p:cNvCxnSpPr>
            <a:stCxn id="11" idx="2"/>
            <a:endCxn id="54" idx="0"/>
          </p:cNvCxnSpPr>
          <p:nvPr/>
        </p:nvCxnSpPr>
        <p:spPr>
          <a:xfrm flipH="1">
            <a:off x="6948264" y="3212976"/>
            <a:ext cx="1118103" cy="1080120"/>
          </a:xfrm>
          <a:prstGeom prst="straightConnector1">
            <a:avLst/>
          </a:prstGeom>
          <a:ln>
            <a:solidFill>
              <a:srgbClr val="FFC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Form 18"/>
          <p:cNvCxnSpPr>
            <a:stCxn id="9" idx="2"/>
          </p:cNvCxnSpPr>
          <p:nvPr/>
        </p:nvCxnSpPr>
        <p:spPr>
          <a:xfrm rot="5400000" flipH="1" flipV="1">
            <a:off x="737574" y="2546902"/>
            <a:ext cx="1440160" cy="756084"/>
          </a:xfrm>
          <a:prstGeom prst="bentConnector3">
            <a:avLst>
              <a:gd name="adj1" fmla="val 100166"/>
            </a:avLst>
          </a:prstGeom>
          <a:ln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" name="Picture 5" descr="T:\Projekte\2010 Wechseldatenbank\Projektplanung\Präsentationen\MC90043162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276872"/>
            <a:ext cx="1368152" cy="1368152"/>
          </a:xfrm>
          <a:prstGeom prst="rect">
            <a:avLst/>
          </a:prstGeom>
          <a:noFill/>
        </p:spPr>
      </p:pic>
      <p:sp>
        <p:nvSpPr>
          <p:cNvPr id="53" name="Textfeld 52"/>
          <p:cNvSpPr txBox="1"/>
          <p:nvPr/>
        </p:nvSpPr>
        <p:spPr>
          <a:xfrm>
            <a:off x="5508104" y="5661248"/>
            <a:ext cx="663964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MT 4</a:t>
            </a:r>
            <a:endParaRPr lang="de-DE" dirty="0"/>
          </a:p>
        </p:txBody>
      </p:sp>
      <p:sp>
        <p:nvSpPr>
          <p:cNvPr id="56" name="Textfeld 55"/>
          <p:cNvSpPr txBox="1"/>
          <p:nvPr/>
        </p:nvSpPr>
        <p:spPr>
          <a:xfrm>
            <a:off x="6644340" y="5661248"/>
            <a:ext cx="663964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MT 5</a:t>
            </a:r>
            <a:endParaRPr lang="de-DE" dirty="0"/>
          </a:p>
        </p:txBody>
      </p:sp>
      <p:sp>
        <p:nvSpPr>
          <p:cNvPr id="57" name="Textfeld 56"/>
          <p:cNvSpPr txBox="1"/>
          <p:nvPr/>
        </p:nvSpPr>
        <p:spPr>
          <a:xfrm>
            <a:off x="7740352" y="5661248"/>
            <a:ext cx="663964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MT 6</a:t>
            </a:r>
            <a:endParaRPr lang="de-DE" dirty="0"/>
          </a:p>
        </p:txBody>
      </p:sp>
      <p:sp>
        <p:nvSpPr>
          <p:cNvPr id="59" name="Textfeld 58"/>
          <p:cNvSpPr txBox="1"/>
          <p:nvPr/>
        </p:nvSpPr>
        <p:spPr>
          <a:xfrm>
            <a:off x="323528" y="5805264"/>
            <a:ext cx="663964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MT 1</a:t>
            </a:r>
            <a:endParaRPr lang="de-DE" dirty="0"/>
          </a:p>
        </p:txBody>
      </p:sp>
      <p:sp>
        <p:nvSpPr>
          <p:cNvPr id="60" name="Textfeld 59"/>
          <p:cNvSpPr txBox="1"/>
          <p:nvPr/>
        </p:nvSpPr>
        <p:spPr>
          <a:xfrm>
            <a:off x="1459764" y="5805264"/>
            <a:ext cx="663964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MT 2</a:t>
            </a:r>
            <a:endParaRPr lang="de-DE" dirty="0"/>
          </a:p>
        </p:txBody>
      </p:sp>
      <p:sp>
        <p:nvSpPr>
          <p:cNvPr id="62" name="Textfeld 61"/>
          <p:cNvSpPr txBox="1"/>
          <p:nvPr/>
        </p:nvSpPr>
        <p:spPr>
          <a:xfrm>
            <a:off x="2555776" y="5805264"/>
            <a:ext cx="663964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MT 3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809482" y="4824734"/>
            <a:ext cx="1620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200" dirty="0" smtClean="0"/>
              <a:t>Upload oder Download</a:t>
            </a:r>
          </a:p>
          <a:p>
            <a:r>
              <a:rPr lang="de-AT" sz="1200" dirty="0" smtClean="0"/>
              <a:t>bzw. man. Pflege</a:t>
            </a:r>
            <a:endParaRPr lang="de-AT" sz="1200" dirty="0"/>
          </a:p>
        </p:txBody>
      </p:sp>
    </p:spTree>
    <p:extLst>
      <p:ext uri="{BB962C8B-B14F-4D97-AF65-F5344CB8AC3E}">
        <p14:creationId xmlns:p14="http://schemas.microsoft.com/office/powerpoint/2010/main" val="413350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14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AT-Nummern Verwaltung </a:t>
            </a:r>
            <a:endParaRPr lang="de-AT" dirty="0"/>
          </a:p>
        </p:txBody>
      </p:sp>
      <p:graphicFrame>
        <p:nvGraphicFramePr>
          <p:cNvPr id="6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0880355"/>
              </p:ext>
            </p:extLst>
          </p:nvPr>
        </p:nvGraphicFramePr>
        <p:xfrm>
          <a:off x="251520" y="2060848"/>
          <a:ext cx="8412480" cy="2865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29447"/>
                <a:gridCol w="1187532"/>
                <a:gridCol w="1223159"/>
                <a:gridCol w="14723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Beschreibung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Strom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Gas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GESAMT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Anzahl AT-Nummern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800" dirty="0" smtClean="0">
                          <a:effectLst/>
                        </a:rPr>
                        <a:t>332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</a:rPr>
                        <a:t>115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</a:rPr>
                        <a:t>447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Anzahl Unternehmen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800" dirty="0" smtClean="0">
                          <a:effectLst/>
                        </a:rPr>
                        <a:t>194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</a:rPr>
                        <a:t>70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800" dirty="0" smtClean="0">
                          <a:effectLst/>
                        </a:rPr>
                        <a:t>230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Anzahl Netzbetreiber (AT-Nummer Basis)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800" dirty="0" smtClean="0">
                          <a:effectLst/>
                        </a:rPr>
                        <a:t>123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</a:rPr>
                        <a:t>20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</a:rPr>
                        <a:t>143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Anzahl Lieferanten (AT-Nummer Basis)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800" dirty="0" smtClean="0">
                          <a:effectLst/>
                        </a:rPr>
                        <a:t>186</a:t>
                      </a:r>
                      <a:endParaRPr lang="de-AT" sz="18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800" dirty="0" smtClean="0">
                          <a:effectLst/>
                        </a:rPr>
                        <a:t>66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800" dirty="0" smtClean="0">
                          <a:effectLst/>
                        </a:rPr>
                        <a:t>252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Anzahl Personen (Anzahl zugewiesener Personen)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800" dirty="0" smtClean="0">
                          <a:effectLst/>
                        </a:rPr>
                        <a:t>404 (874)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800" dirty="0" smtClean="0">
                          <a:effectLst/>
                        </a:rPr>
                        <a:t>187 (349)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1800" dirty="0" smtClean="0">
                          <a:effectLst/>
                        </a:rPr>
                        <a:t>483 (1223)</a:t>
                      </a:r>
                      <a:endParaRPr lang="de-A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Anzahl Token</a:t>
                      </a:r>
                      <a:endParaRPr lang="de-AT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-</a:t>
                      </a:r>
                      <a:endParaRPr lang="de-AT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-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472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54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ENERGYlink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650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Übertragungen ohne Probleme</a:t>
            </a:r>
          </a:p>
          <a:p>
            <a:endParaRPr lang="de-DE" dirty="0"/>
          </a:p>
          <a:p>
            <a:r>
              <a:rPr lang="de-DE" dirty="0" smtClean="0"/>
              <a:t>Datenaufkommen vollkommen beherrschbar</a:t>
            </a:r>
          </a:p>
          <a:p>
            <a:endParaRPr lang="de-DE" dirty="0"/>
          </a:p>
          <a:p>
            <a:r>
              <a:rPr lang="de-DE" dirty="0" smtClean="0"/>
              <a:t>Keine Fehlerkorrekturen am ENERGYlink ausständig</a:t>
            </a:r>
          </a:p>
          <a:p>
            <a:endParaRPr lang="de-DE" dirty="0"/>
          </a:p>
          <a:p>
            <a:r>
              <a:rPr lang="de-DE" dirty="0" smtClean="0"/>
              <a:t>Kontinuierlicher Austausch mit Marktteilnehmern bezüglich Wartungen und Ausfällen</a:t>
            </a:r>
          </a:p>
          <a:p>
            <a:endParaRPr lang="de-DE" dirty="0"/>
          </a:p>
          <a:p>
            <a:r>
              <a:rPr lang="de-DE" dirty="0" smtClean="0"/>
              <a:t>Reporting von Prozessen und Statistiken an ECA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16</a:t>
            </a:fld>
            <a:endParaRPr lang="de-AT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</a:t>
            </a:r>
            <a:r>
              <a:rPr lang="de-DE" dirty="0" smtClean="0"/>
              <a:t>ENERGYlink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62519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ENERGYlink seit Jänner 2015 in Testbetrieb mit neuer Übertragungsmöglichkeit</a:t>
            </a:r>
          </a:p>
          <a:p>
            <a:endParaRPr lang="de-DE" dirty="0" smtClean="0"/>
          </a:p>
          <a:p>
            <a:r>
              <a:rPr lang="de-DE" dirty="0" smtClean="0"/>
              <a:t>Parallelbetrieb von alter (V02.01) und neuer Version (V03.00)</a:t>
            </a:r>
          </a:p>
          <a:p>
            <a:endParaRPr lang="de-DE" dirty="0" smtClean="0"/>
          </a:p>
          <a:p>
            <a:r>
              <a:rPr lang="de-DE" dirty="0" smtClean="0"/>
              <a:t>Unterstützung der IT-Anbieter bei der Anbindung</a:t>
            </a:r>
          </a:p>
          <a:p>
            <a:endParaRPr lang="de-DE" dirty="0" smtClean="0"/>
          </a:p>
          <a:p>
            <a:r>
              <a:rPr lang="de-DE" dirty="0" smtClean="0"/>
              <a:t>Austausch mit IT-Anbietern zu Testfällen</a:t>
            </a:r>
          </a:p>
          <a:p>
            <a:endParaRPr lang="de-DE" dirty="0"/>
          </a:p>
          <a:p>
            <a:r>
              <a:rPr lang="de-DE" dirty="0" smtClean="0"/>
              <a:t>Unterrichtung ECA über Fortschritt der Tests</a:t>
            </a: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17</a:t>
            </a:fld>
            <a:endParaRPr lang="de-AT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ENERGYlink NEU – V03.00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550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IT-Anbieter Tests organisiert durch Verrechnungsstellen </a:t>
            </a:r>
            <a:r>
              <a:rPr lang="de-DE" dirty="0" smtClean="0">
                <a:sym typeface="Wingdings" panose="05000000000000000000" pitchFamily="2" charset="2"/>
              </a:rPr>
              <a:t> automatisierte Testfälle um Veränderungen der </a:t>
            </a:r>
            <a:r>
              <a:rPr lang="de-DE" dirty="0" smtClean="0"/>
              <a:t>Wechselverordnung 2014 gegenüber </a:t>
            </a:r>
            <a:r>
              <a:rPr lang="de-DE" dirty="0"/>
              <a:t>Wechselverordnung </a:t>
            </a:r>
            <a:r>
              <a:rPr lang="de-DE" dirty="0" smtClean="0"/>
              <a:t>2012 </a:t>
            </a:r>
            <a:r>
              <a:rPr lang="de-DE" dirty="0" smtClean="0">
                <a:sym typeface="Wingdings" panose="05000000000000000000" pitchFamily="2" charset="2"/>
              </a:rPr>
              <a:t>zu testen</a:t>
            </a:r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Prozesstests organisiert durch </a:t>
            </a:r>
            <a:r>
              <a:rPr lang="de-DE" dirty="0" err="1" smtClean="0">
                <a:sym typeface="Wingdings" panose="05000000000000000000" pitchFamily="2" charset="2"/>
              </a:rPr>
              <a:t>Oesterreichs</a:t>
            </a:r>
            <a:r>
              <a:rPr lang="de-DE" dirty="0" smtClean="0">
                <a:sym typeface="Wingdings" panose="05000000000000000000" pitchFamily="2" charset="2"/>
              </a:rPr>
              <a:t> Energie  Durchführung von Testwellen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Prozesstests mit ausgewählten Marktteilnehmern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Prozesstests </a:t>
            </a:r>
            <a:r>
              <a:rPr lang="de-DE" dirty="0" smtClean="0">
                <a:sym typeface="Wingdings" panose="05000000000000000000" pitchFamily="2" charset="2"/>
              </a:rPr>
              <a:t>mit allen Marktteilnehmern</a:t>
            </a:r>
            <a:endParaRPr lang="de-DE" dirty="0"/>
          </a:p>
          <a:p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18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Aufteilung Tests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0540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Offlineschaltung (für </a:t>
            </a:r>
            <a:r>
              <a:rPr lang="de-DE" dirty="0" err="1" smtClean="0"/>
              <a:t>SeSo</a:t>
            </a:r>
            <a:r>
              <a:rPr lang="de-DE" dirty="0" smtClean="0"/>
              <a:t> Kunden nicht relevant)</a:t>
            </a:r>
          </a:p>
          <a:p>
            <a:endParaRPr lang="de-DE" dirty="0"/>
          </a:p>
          <a:p>
            <a:r>
              <a:rPr lang="de-DE" dirty="0" smtClean="0"/>
              <a:t>Erneute Zustellung von Nachrichten (nur bedingt relevant für Self Storage Kunden)</a:t>
            </a:r>
          </a:p>
          <a:p>
            <a:endParaRPr lang="de-DE" dirty="0"/>
          </a:p>
          <a:p>
            <a:r>
              <a:rPr lang="de-DE" dirty="0" smtClean="0"/>
              <a:t>Erweiterung der ENERGYlink Oberfläche als „Nice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“</a:t>
            </a:r>
          </a:p>
          <a:p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GO LIVE seitens ENERGYlink bereits möglich!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19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Offene Punkte ENERGYlink bis GO LIVE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200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Registrierung</a:t>
            </a:r>
          </a:p>
          <a:p>
            <a:r>
              <a:rPr lang="de-AT" dirty="0"/>
              <a:t>Status und Allgemein </a:t>
            </a:r>
            <a:r>
              <a:rPr lang="de-AT" dirty="0" smtClean="0"/>
              <a:t>ENERGYlink</a:t>
            </a:r>
          </a:p>
          <a:p>
            <a:r>
              <a:rPr lang="de-AT" dirty="0" smtClean="0"/>
              <a:t>Status </a:t>
            </a:r>
            <a:r>
              <a:rPr lang="de-AT" dirty="0"/>
              <a:t>und Zeitplan </a:t>
            </a:r>
            <a:r>
              <a:rPr lang="de-AT" dirty="0" smtClean="0"/>
              <a:t>Self Storage</a:t>
            </a:r>
            <a:endParaRPr lang="de-AT" dirty="0"/>
          </a:p>
          <a:p>
            <a:r>
              <a:rPr lang="de-AT" dirty="0"/>
              <a:t>Prozesse und Erneuerungen</a:t>
            </a:r>
          </a:p>
          <a:p>
            <a:r>
              <a:rPr lang="de-AT" dirty="0" smtClean="0"/>
              <a:t>Excel / Live </a:t>
            </a:r>
            <a:r>
              <a:rPr lang="de-AT" dirty="0"/>
              <a:t>DEMO</a:t>
            </a:r>
          </a:p>
          <a:p>
            <a:r>
              <a:rPr lang="de-AT" dirty="0"/>
              <a:t>Pause</a:t>
            </a:r>
          </a:p>
          <a:p>
            <a:r>
              <a:rPr lang="de-AT" dirty="0"/>
              <a:t>Excel / Live DEMO</a:t>
            </a:r>
          </a:p>
          <a:p>
            <a:r>
              <a:rPr lang="de-AT" dirty="0" smtClean="0"/>
              <a:t>Entwicklung Self Storage</a:t>
            </a:r>
            <a:endParaRPr lang="de-AT" dirty="0"/>
          </a:p>
          <a:p>
            <a:r>
              <a:rPr lang="de-AT" dirty="0"/>
              <a:t>Fragen und </a:t>
            </a:r>
            <a:r>
              <a:rPr lang="de-AT" dirty="0" smtClean="0"/>
              <a:t>Antworten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2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959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z="1800" dirty="0" smtClean="0"/>
              <a:t>Immer mehr Austäusche von Daten zwischen NB und LF</a:t>
            </a:r>
          </a:p>
          <a:p>
            <a:r>
              <a:rPr lang="de-AT" sz="1800" dirty="0" smtClean="0"/>
              <a:t>E-Mail wird langsam abgelöst</a:t>
            </a:r>
          </a:p>
          <a:p>
            <a:r>
              <a:rPr lang="de-AT" sz="1800" dirty="0" smtClean="0"/>
              <a:t>IT Sicherheitsbedürfnis steigt</a:t>
            </a:r>
          </a:p>
          <a:p>
            <a:r>
              <a:rPr lang="de-AT" sz="1800" dirty="0" smtClean="0"/>
              <a:t>Kommunikation in vielen Marktregelprozessen notwendig: Clearing, Kundenrechnung, Lieferantenrechnung, Ökostrom, Verbrauchsdaten, Smart Meter Kommunikation</a:t>
            </a:r>
          </a:p>
          <a:p>
            <a:r>
              <a:rPr lang="de-AT" sz="1800" dirty="0" smtClean="0"/>
              <a:t>Eine zentrale, sichere neutrale, missbrauchsfreie, überwachbaren Plattform wie der ENERGYlink ist notwendig</a:t>
            </a:r>
          </a:p>
          <a:p>
            <a:r>
              <a:rPr lang="de-AT" sz="1800" dirty="0" err="1"/>
              <a:t>ENERGYlink</a:t>
            </a:r>
            <a:r>
              <a:rPr lang="de-AT" sz="1800" dirty="0"/>
              <a:t> bietet </a:t>
            </a:r>
            <a:r>
              <a:rPr lang="de-AT" sz="1800" dirty="0" smtClean="0"/>
              <a:t>alle Anforderungen eines sicheren Datenaustauschsystems. </a:t>
            </a:r>
          </a:p>
          <a:p>
            <a:r>
              <a:rPr lang="de-AT" sz="1800" dirty="0" smtClean="0"/>
              <a:t>Die im Gesetz und Marktregeln beschriebenen Datenaustäusche sollten in Zukunft auch über den </a:t>
            </a:r>
            <a:r>
              <a:rPr lang="de-AT" sz="1800" dirty="0" err="1"/>
              <a:t>ENERGYlink</a:t>
            </a:r>
            <a:r>
              <a:rPr lang="de-AT" sz="1800" dirty="0"/>
              <a:t> </a:t>
            </a:r>
            <a:r>
              <a:rPr lang="de-AT" sz="1800" dirty="0" smtClean="0"/>
              <a:t>erfolgen.</a:t>
            </a:r>
          </a:p>
          <a:p>
            <a:r>
              <a:rPr lang="de-AT" sz="1800" dirty="0"/>
              <a:t>Es bedarf einer gesetzlichen Regelung um hier </a:t>
            </a:r>
            <a:r>
              <a:rPr lang="de-AT" sz="1800" dirty="0" smtClean="0"/>
              <a:t>Rechts-, </a:t>
            </a:r>
            <a:r>
              <a:rPr lang="de-AT" sz="1800" dirty="0"/>
              <a:t>technische und Kostensicherheit zu gewährleisten.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20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Zukunft </a:t>
            </a:r>
            <a:r>
              <a:rPr lang="de-AT" dirty="0" err="1" smtClean="0"/>
              <a:t>ENERGYlink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9382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187624" y="4437112"/>
            <a:ext cx="6624736" cy="1584210"/>
          </a:xfrm>
        </p:spPr>
        <p:txBody>
          <a:bodyPr>
            <a:normAutofit/>
          </a:bodyPr>
          <a:lstStyle/>
          <a:p>
            <a:pPr algn="l"/>
            <a:endParaRPr lang="de-DE" sz="220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683568" y="1628800"/>
            <a:ext cx="7795070" cy="2808311"/>
          </a:xfrm>
        </p:spPr>
        <p:txBody>
          <a:bodyPr/>
          <a:lstStyle/>
          <a:p>
            <a:pPr marL="442913" indent="-442913">
              <a:tabLst>
                <a:tab pos="442913" algn="l"/>
              </a:tabLst>
            </a:pPr>
            <a:r>
              <a:rPr lang="de-DE" sz="3000" dirty="0" smtClean="0"/>
              <a:t>	Allgemeines und </a:t>
            </a:r>
            <a:r>
              <a:rPr lang="de-DE" sz="3000" dirty="0"/>
              <a:t/>
            </a:r>
            <a:br>
              <a:rPr lang="de-DE" sz="3000" dirty="0"/>
            </a:br>
            <a:r>
              <a:rPr lang="de-DE" sz="3000" dirty="0"/>
              <a:t>Status ENERGYlink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b="0" dirty="0"/>
          </a:p>
        </p:txBody>
      </p:sp>
      <p:sp>
        <p:nvSpPr>
          <p:cNvPr id="4" name="Untertitel 8"/>
          <p:cNvSpPr txBox="1">
            <a:spLocks/>
          </p:cNvSpPr>
          <p:nvPr/>
        </p:nvSpPr>
        <p:spPr>
          <a:xfrm>
            <a:off x="1475656" y="4293096"/>
            <a:ext cx="7128792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A0B4"/>
              </a:buClr>
              <a:buSzPct val="100000"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ACABAC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Allgemeines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068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Zählpunkte: mehr als 7 Millionen Zählpunkte Gas 1,35 und 5,9 Strom</a:t>
            </a:r>
          </a:p>
          <a:p>
            <a:r>
              <a:rPr lang="de-DE" dirty="0" smtClean="0"/>
              <a:t>Anmeldungen: 450.000 pro Jahr</a:t>
            </a:r>
          </a:p>
          <a:p>
            <a:r>
              <a:rPr lang="de-DE" dirty="0" smtClean="0"/>
              <a:t>Abmeldungen: 450.000 pro Jahr</a:t>
            </a:r>
          </a:p>
          <a:p>
            <a:r>
              <a:rPr lang="de-DE" dirty="0" smtClean="0"/>
              <a:t>Wechsel: circa 300.000 (2014)</a:t>
            </a:r>
          </a:p>
          <a:p>
            <a:r>
              <a:rPr lang="de-DE" dirty="0" smtClean="0"/>
              <a:t>Wer: Haushalte, Industrie, Erzeugungsanlagen, Ökostromanlagen</a:t>
            </a:r>
          </a:p>
          <a:p>
            <a:r>
              <a:rPr lang="de-DE" dirty="0" smtClean="0"/>
              <a:t>Dezentrale Plattform (Endkundendaten verbleiben bei Marktteilnehmern)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Zahlen und Fakten in Österreich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556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9329" y="1124744"/>
            <a:ext cx="8804124" cy="798618"/>
          </a:xfrm>
        </p:spPr>
        <p:txBody>
          <a:bodyPr/>
          <a:lstStyle/>
          <a:p>
            <a:r>
              <a:rPr lang="de-AT" dirty="0" smtClean="0"/>
              <a:t>Anzahl Nachrichten ENERGYlink</a:t>
            </a:r>
            <a:endParaRPr lang="de-AT" dirty="0"/>
          </a:p>
        </p:txBody>
      </p:sp>
      <p:graphicFrame>
        <p:nvGraphicFramePr>
          <p:cNvPr id="9" name="Inhaltsplatzhalt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246619"/>
              </p:ext>
            </p:extLst>
          </p:nvPr>
        </p:nvGraphicFramePr>
        <p:xfrm>
          <a:off x="0" y="1628800"/>
          <a:ext cx="875660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1331640" y="594928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chemeClr val="bg1">
                    <a:lumMod val="50000"/>
                  </a:schemeClr>
                </a:solidFill>
              </a:rPr>
              <a:t>Summe Nachrichtenübertragungen: </a:t>
            </a:r>
            <a:r>
              <a:rPr lang="de-AT" dirty="0" smtClean="0">
                <a:solidFill>
                  <a:schemeClr val="bg1">
                    <a:lumMod val="50000"/>
                  </a:schemeClr>
                </a:solidFill>
              </a:rPr>
              <a:t>ca. 11.400.000</a:t>
            </a:r>
            <a:endParaRPr lang="de-AT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78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7</a:t>
            </a:fld>
            <a:endParaRPr lang="de-AT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Fehlerstatistik ENERGYlink</a:t>
            </a:r>
            <a:endParaRPr lang="de-AT" dirty="0"/>
          </a:p>
        </p:txBody>
      </p:sp>
      <p:graphicFrame>
        <p:nvGraphicFramePr>
          <p:cNvPr id="5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283503"/>
              </p:ext>
            </p:extLst>
          </p:nvPr>
        </p:nvGraphicFramePr>
        <p:xfrm>
          <a:off x="236636" y="1601091"/>
          <a:ext cx="8799860" cy="4636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023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942" y="1052736"/>
            <a:ext cx="8804124" cy="798618"/>
          </a:xfrm>
        </p:spPr>
        <p:txBody>
          <a:bodyPr/>
          <a:lstStyle/>
          <a:p>
            <a:r>
              <a:rPr lang="de-AT" dirty="0" smtClean="0"/>
              <a:t>Wechselstatistik</a:t>
            </a:r>
            <a:endParaRPr lang="de-AT" dirty="0"/>
          </a:p>
        </p:txBody>
      </p:sp>
      <p:graphicFrame>
        <p:nvGraphicFramePr>
          <p:cNvPr id="6" name="Inhaltsplatzhalt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8159879"/>
              </p:ext>
            </p:extLst>
          </p:nvPr>
        </p:nvGraphicFramePr>
        <p:xfrm>
          <a:off x="220045" y="1690688"/>
          <a:ext cx="8790021" cy="425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647564" y="5940483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bg1">
                    <a:lumMod val="50000"/>
                  </a:schemeClr>
                </a:solidFill>
              </a:rPr>
              <a:t>Summe durchgeführter Wechsel: ca. </a:t>
            </a:r>
            <a:r>
              <a:rPr lang="de-AT" dirty="0" smtClean="0">
                <a:solidFill>
                  <a:schemeClr val="bg1">
                    <a:lumMod val="50000"/>
                  </a:schemeClr>
                </a:solidFill>
              </a:rPr>
              <a:t>390.000 (Strom 305.000; Gas 85.000)</a:t>
            </a:r>
            <a:endParaRPr lang="de-AT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85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CD12-1E80-46D1-9735-AFF7C67236FA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Betreiber</a:t>
            </a:r>
            <a:endParaRPr lang="de-DE" dirty="0"/>
          </a:p>
        </p:txBody>
      </p:sp>
      <p:sp>
        <p:nvSpPr>
          <p:cNvPr id="8" name="Titel 2"/>
          <p:cNvSpPr txBox="1">
            <a:spLocks/>
          </p:cNvSpPr>
          <p:nvPr/>
        </p:nvSpPr>
        <p:spPr>
          <a:xfrm>
            <a:off x="454224" y="2169765"/>
            <a:ext cx="8208912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i="0" u="none" strike="noStrike" kern="1200" cap="none" spc="0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Die drei österreichischen Verrechnungsstellen betreiben den </a:t>
            </a:r>
            <a:r>
              <a:rPr kumimoji="0" lang="de-DE" sz="2400" i="0" u="none" strike="noStrike" kern="1200" cap="none" spc="0" normalizeH="0" baseline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ENERGYlink</a:t>
            </a:r>
            <a:endParaRPr kumimoji="0" lang="de-DE" sz="2400" i="0" u="none" strike="noStrike" kern="1200" cap="none" spc="0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41" y="2972679"/>
            <a:ext cx="2263877" cy="900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998762"/>
            <a:ext cx="2248018" cy="90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175" y="4365104"/>
            <a:ext cx="2378556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3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ERGYlink ppt Vorlage final_v2">
  <a:themeElements>
    <a:clrScheme name="AGCS">
      <a:dk1>
        <a:sysClr val="windowText" lastClr="000000"/>
      </a:dk1>
      <a:lt1>
        <a:sysClr val="window" lastClr="FFFFFF"/>
      </a:lt1>
      <a:dk2>
        <a:srgbClr val="9F9F9F"/>
      </a:dk2>
      <a:lt2>
        <a:srgbClr val="EEEEEE"/>
      </a:lt2>
      <a:accent1>
        <a:srgbClr val="00A0B4"/>
      </a:accent1>
      <a:accent2>
        <a:srgbClr val="33B3C3"/>
      </a:accent2>
      <a:accent3>
        <a:srgbClr val="66C6D2"/>
      </a:accent3>
      <a:accent4>
        <a:srgbClr val="99D9E1"/>
      </a:accent4>
      <a:accent5>
        <a:srgbClr val="CCE6F0"/>
      </a:accent5>
      <a:accent6>
        <a:srgbClr val="E5F5F7"/>
      </a:accent6>
      <a:hlink>
        <a:srgbClr val="008FBA"/>
      </a:hlink>
      <a:folHlink>
        <a:srgbClr val="88D3F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Türkis_Teem-Präsentationsvorlage</Template>
  <TotalTime>0</TotalTime>
  <Words>584</Words>
  <Application>Microsoft Office PowerPoint</Application>
  <PresentationFormat>Bildschirmpräsentation (4:3)</PresentationFormat>
  <Paragraphs>156</Paragraphs>
  <Slides>20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6" baseType="lpstr">
      <vt:lpstr>Arial</vt:lpstr>
      <vt:lpstr>Calibri</vt:lpstr>
      <vt:lpstr>Tahoma</vt:lpstr>
      <vt:lpstr>Times New Roman</vt:lpstr>
      <vt:lpstr>Wingdings</vt:lpstr>
      <vt:lpstr>ENERGYlink ppt Vorlage final_v2</vt:lpstr>
      <vt:lpstr>Herzlich Willkommen zur  Self Storage Schulung für die Wechsel-VO 2014</vt:lpstr>
      <vt:lpstr>Agenda</vt:lpstr>
      <vt:lpstr> Allgemeines und  Status ENERGYlink  </vt:lpstr>
      <vt:lpstr>Allgemeines</vt:lpstr>
      <vt:lpstr>Zahlen und Fakten in Österreich</vt:lpstr>
      <vt:lpstr>Anzahl Nachrichten ENERGYlink</vt:lpstr>
      <vt:lpstr>Fehlerstatistik ENERGYlink</vt:lpstr>
      <vt:lpstr>Wechselstatistik</vt:lpstr>
      <vt:lpstr>Betreiber</vt:lpstr>
      <vt:lpstr>Grundlage</vt:lpstr>
      <vt:lpstr>Informationen - www.energylink.at</vt:lpstr>
      <vt:lpstr>Timeline</vt:lpstr>
      <vt:lpstr>ENERGYlink Konzept</vt:lpstr>
      <vt:lpstr>AT-Nummern Verwaltung </vt:lpstr>
      <vt:lpstr>Status ENERGYlink</vt:lpstr>
      <vt:lpstr>Status ENERGYlink</vt:lpstr>
      <vt:lpstr>Status ENERGYlink NEU – V03.00</vt:lpstr>
      <vt:lpstr>Aufteilung Tests</vt:lpstr>
      <vt:lpstr>Offene Punkte ENERGYlink bis GO LIVE</vt:lpstr>
      <vt:lpstr>Zukunft ENERGYlink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Andreas Wolf</dc:creator>
  <cp:lastModifiedBy>Wolf Andreas</cp:lastModifiedBy>
  <cp:revision>259</cp:revision>
  <cp:lastPrinted>2015-04-07T07:39:58Z</cp:lastPrinted>
  <dcterms:created xsi:type="dcterms:W3CDTF">2013-04-03T10:05:49Z</dcterms:created>
  <dcterms:modified xsi:type="dcterms:W3CDTF">2015-04-16T14:03:53Z</dcterms:modified>
</cp:coreProperties>
</file>