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9"/>
  </p:notesMasterIdLst>
  <p:sldIdLst>
    <p:sldId id="266" r:id="rId2"/>
    <p:sldId id="272" r:id="rId3"/>
    <p:sldId id="267" r:id="rId4"/>
    <p:sldId id="273" r:id="rId5"/>
    <p:sldId id="268" r:id="rId6"/>
    <p:sldId id="270" r:id="rId7"/>
    <p:sldId id="271" r:id="rId8"/>
  </p:sldIdLst>
  <p:sldSz cx="9144000" cy="6858000" type="screen4x3"/>
  <p:notesSz cx="6858000" cy="9144000"/>
  <p:defaultTextStyle>
    <a:defPPr>
      <a:defRPr lang="de-DE"/>
    </a:defPPr>
    <a:lvl1pPr algn="r" rtl="0" eaLnBrk="0" fontAlgn="base" hangingPunct="0">
      <a:spcBef>
        <a:spcPct val="0"/>
      </a:spcBef>
      <a:spcAft>
        <a:spcPct val="0"/>
      </a:spcAft>
      <a:defRPr sz="2400" kern="1200">
        <a:solidFill>
          <a:schemeClr val="tx1"/>
        </a:solidFill>
        <a:latin typeface="Arial" charset="0"/>
        <a:ea typeface="ＭＳ Ｐゴシック" pitchFamily="-64" charset="-128"/>
        <a:cs typeface="+mn-cs"/>
      </a:defRPr>
    </a:lvl1pPr>
    <a:lvl2pPr marL="457200" algn="r" rtl="0" eaLnBrk="0" fontAlgn="base" hangingPunct="0">
      <a:spcBef>
        <a:spcPct val="0"/>
      </a:spcBef>
      <a:spcAft>
        <a:spcPct val="0"/>
      </a:spcAft>
      <a:defRPr sz="2400" kern="1200">
        <a:solidFill>
          <a:schemeClr val="tx1"/>
        </a:solidFill>
        <a:latin typeface="Arial" charset="0"/>
        <a:ea typeface="ＭＳ Ｐゴシック" pitchFamily="-64" charset="-128"/>
        <a:cs typeface="+mn-cs"/>
      </a:defRPr>
    </a:lvl2pPr>
    <a:lvl3pPr marL="914400" algn="r" rtl="0" eaLnBrk="0" fontAlgn="base" hangingPunct="0">
      <a:spcBef>
        <a:spcPct val="0"/>
      </a:spcBef>
      <a:spcAft>
        <a:spcPct val="0"/>
      </a:spcAft>
      <a:defRPr sz="2400" kern="1200">
        <a:solidFill>
          <a:schemeClr val="tx1"/>
        </a:solidFill>
        <a:latin typeface="Arial" charset="0"/>
        <a:ea typeface="ＭＳ Ｐゴシック" pitchFamily="-64" charset="-128"/>
        <a:cs typeface="+mn-cs"/>
      </a:defRPr>
    </a:lvl3pPr>
    <a:lvl4pPr marL="1371600" algn="r" rtl="0" eaLnBrk="0" fontAlgn="base" hangingPunct="0">
      <a:spcBef>
        <a:spcPct val="0"/>
      </a:spcBef>
      <a:spcAft>
        <a:spcPct val="0"/>
      </a:spcAft>
      <a:defRPr sz="2400" kern="1200">
        <a:solidFill>
          <a:schemeClr val="tx1"/>
        </a:solidFill>
        <a:latin typeface="Arial" charset="0"/>
        <a:ea typeface="ＭＳ Ｐゴシック" pitchFamily="-64" charset="-128"/>
        <a:cs typeface="+mn-cs"/>
      </a:defRPr>
    </a:lvl4pPr>
    <a:lvl5pPr marL="1828800" algn="r" rtl="0" eaLnBrk="0" fontAlgn="base" hangingPunct="0">
      <a:spcBef>
        <a:spcPct val="0"/>
      </a:spcBef>
      <a:spcAft>
        <a:spcPct val="0"/>
      </a:spcAft>
      <a:defRPr sz="2400" kern="1200">
        <a:solidFill>
          <a:schemeClr val="tx1"/>
        </a:solidFill>
        <a:latin typeface="Arial" charset="0"/>
        <a:ea typeface="ＭＳ Ｐゴシック" pitchFamily="-64" charset="-128"/>
        <a:cs typeface="+mn-cs"/>
      </a:defRPr>
    </a:lvl5pPr>
    <a:lvl6pPr marL="2286000" algn="l" defTabSz="914400" rtl="0" eaLnBrk="1" latinLnBrk="0" hangingPunct="1">
      <a:defRPr sz="2400" kern="1200">
        <a:solidFill>
          <a:schemeClr val="tx1"/>
        </a:solidFill>
        <a:latin typeface="Arial" charset="0"/>
        <a:ea typeface="ＭＳ Ｐゴシック" pitchFamily="-64" charset="-128"/>
        <a:cs typeface="+mn-cs"/>
      </a:defRPr>
    </a:lvl6pPr>
    <a:lvl7pPr marL="2743200" algn="l" defTabSz="914400" rtl="0" eaLnBrk="1" latinLnBrk="0" hangingPunct="1">
      <a:defRPr sz="2400" kern="1200">
        <a:solidFill>
          <a:schemeClr val="tx1"/>
        </a:solidFill>
        <a:latin typeface="Arial" charset="0"/>
        <a:ea typeface="ＭＳ Ｐゴシック" pitchFamily="-64" charset="-128"/>
        <a:cs typeface="+mn-cs"/>
      </a:defRPr>
    </a:lvl7pPr>
    <a:lvl8pPr marL="3200400" algn="l" defTabSz="914400" rtl="0" eaLnBrk="1" latinLnBrk="0" hangingPunct="1">
      <a:defRPr sz="2400" kern="1200">
        <a:solidFill>
          <a:schemeClr val="tx1"/>
        </a:solidFill>
        <a:latin typeface="Arial" charset="0"/>
        <a:ea typeface="ＭＳ Ｐゴシック" pitchFamily="-64" charset="-128"/>
        <a:cs typeface="+mn-cs"/>
      </a:defRPr>
    </a:lvl8pPr>
    <a:lvl9pPr marL="3657600" algn="l" defTabSz="914400" rtl="0" eaLnBrk="1" latinLnBrk="0" hangingPunct="1">
      <a:defRPr sz="2400" kern="1200">
        <a:solidFill>
          <a:schemeClr val="tx1"/>
        </a:solidFill>
        <a:latin typeface="Arial" charset="0"/>
        <a:ea typeface="ＭＳ Ｐゴシック" pitchFamily="-6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heichl Janine" initials="SJ"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488E"/>
    <a:srgbClr val="66FF66"/>
    <a:srgbClr val="F6FCA2"/>
    <a:srgbClr val="808080"/>
    <a:srgbClr val="0D92A4"/>
    <a:srgbClr val="66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25" autoAdjust="0"/>
    <p:restoredTop sz="94627" autoAdjust="0"/>
  </p:normalViewPr>
  <p:slideViewPr>
    <p:cSldViewPr>
      <p:cViewPr>
        <p:scale>
          <a:sx n="100" d="100"/>
          <a:sy n="100" d="100"/>
        </p:scale>
        <p:origin x="-2040" y="-324"/>
      </p:cViewPr>
      <p:guideLst>
        <p:guide orient="horz" pos="1752"/>
        <p:guide orient="horz" pos="624"/>
        <p:guide orient="horz" pos="1026"/>
        <p:guide orient="horz" pos="2568"/>
        <p:guide orient="horz" pos="3475"/>
        <p:guide orient="horz" pos="4110"/>
        <p:guide pos="3061"/>
        <p:guide pos="249"/>
        <p:guide pos="2064"/>
        <p:guide pos="3696"/>
        <p:guide pos="3878"/>
        <p:guide pos="5012"/>
        <p:guide pos="5647"/>
        <p:guide pos="5692"/>
        <p:guide pos="2925"/>
      </p:guideLst>
    </p:cSldViewPr>
  </p:slideViewPr>
  <p:outlineViewPr>
    <p:cViewPr>
      <p:scale>
        <a:sx n="33" d="100"/>
        <a:sy n="33" d="100"/>
      </p:scale>
      <p:origin x="0" y="0"/>
    </p:cViewPr>
  </p:outlineViewPr>
  <p:notesTextViewPr>
    <p:cViewPr>
      <p:scale>
        <a:sx n="100" d="100"/>
        <a:sy n="100" d="100"/>
      </p:scale>
      <p:origin x="0" y="0"/>
    </p:cViewPr>
  </p:notesTextViewPr>
  <p:notesViewPr>
    <p:cSldViewPr showGuides="1">
      <p:cViewPr varScale="1">
        <p:scale>
          <a:sx n="67" d="100"/>
          <a:sy n="67" d="100"/>
        </p:scale>
        <p:origin x="-336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l">
              <a:defRPr sz="1200"/>
            </a:lvl1pPr>
          </a:lstStyle>
          <a:p>
            <a:endParaRPr lang="de-DE"/>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de-DE"/>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l">
              <a:defRPr sz="1200"/>
            </a:lvl1pPr>
          </a:lstStyle>
          <a:p>
            <a:endParaRPr lang="de-DE"/>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fld id="{2E6E0555-B194-41C0-8B16-EA524D42817B}" type="slidenum">
              <a:rPr lang="de-DE"/>
              <a:pPr/>
              <a:t>‹Nr.›</a:t>
            </a:fld>
            <a:endParaRPr lang="de-DE"/>
          </a:p>
        </p:txBody>
      </p:sp>
    </p:spTree>
    <p:extLst>
      <p:ext uri="{BB962C8B-B14F-4D97-AF65-F5344CB8AC3E}">
        <p14:creationId xmlns:p14="http://schemas.microsoft.com/office/powerpoint/2010/main" val="313218145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64"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64"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64"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64"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6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CAE53A-897C-4658-AA1D-1E2D668CCD68}" type="slidenum">
              <a:rPr lang="de-DE"/>
              <a:pPr/>
              <a:t>1</a:t>
            </a:fld>
            <a:endParaRPr lang="de-DE"/>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CAE53A-897C-4658-AA1D-1E2D668CCD68}" type="slidenum">
              <a:rPr lang="de-DE"/>
              <a:pPr/>
              <a:t>2</a:t>
            </a:fld>
            <a:endParaRPr lang="de-DE"/>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CAE53A-897C-4658-AA1D-1E2D668CCD68}" type="slidenum">
              <a:rPr lang="de-DE"/>
              <a:pPr/>
              <a:t>3</a:t>
            </a:fld>
            <a:endParaRPr lang="de-DE"/>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CAE53A-897C-4658-AA1D-1E2D668CCD68}" type="slidenum">
              <a:rPr lang="de-DE"/>
              <a:pPr/>
              <a:t>4</a:t>
            </a:fld>
            <a:endParaRPr lang="de-DE"/>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CAE53A-897C-4658-AA1D-1E2D668CCD68}" type="slidenum">
              <a:rPr lang="de-DE"/>
              <a:pPr/>
              <a:t>5</a:t>
            </a:fld>
            <a:endParaRPr lang="de-DE"/>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CAE53A-897C-4658-AA1D-1E2D668CCD68}" type="slidenum">
              <a:rPr lang="de-DE"/>
              <a:pPr/>
              <a:t>6</a:t>
            </a:fld>
            <a:endParaRPr lang="de-DE"/>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CAE53A-897C-4658-AA1D-1E2D668CCD68}" type="slidenum">
              <a:rPr lang="de-DE"/>
              <a:pPr/>
              <a:t>7</a:t>
            </a:fld>
            <a:endParaRPr lang="de-DE"/>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433388" y="1727200"/>
            <a:ext cx="6853237" cy="441325"/>
          </a:xfrm>
        </p:spPr>
        <p:txBody>
          <a:bodyPr/>
          <a:lstStyle>
            <a:lvl1pPr>
              <a:lnSpc>
                <a:spcPts val="3600"/>
              </a:lnSpc>
              <a:defRPr sz="3200">
                <a:solidFill>
                  <a:schemeClr val="tx1"/>
                </a:solidFill>
                <a:latin typeface="Georgia" pitchFamily="-64" charset="0"/>
              </a:defRPr>
            </a:lvl1pPr>
          </a:lstStyle>
          <a:p>
            <a:pPr lvl="0"/>
            <a:r>
              <a:rPr lang="de-DE" noProof="0" smtClean="0"/>
              <a:t>Titelmasterformat durch Klicken bearbeiten</a:t>
            </a:r>
          </a:p>
        </p:txBody>
      </p:sp>
      <p:sp>
        <p:nvSpPr>
          <p:cNvPr id="6147" name="Rectangle 3"/>
          <p:cNvSpPr>
            <a:spLocks noGrp="1" noChangeArrowheads="1"/>
          </p:cNvSpPr>
          <p:nvPr>
            <p:ph type="subTitle" idx="1"/>
          </p:nvPr>
        </p:nvSpPr>
        <p:spPr>
          <a:xfrm>
            <a:off x="425450" y="2184400"/>
            <a:ext cx="6853238" cy="923925"/>
          </a:xfrm>
        </p:spPr>
        <p:txBody>
          <a:bodyPr/>
          <a:lstStyle>
            <a:lvl1pPr marL="0" indent="0">
              <a:lnSpc>
                <a:spcPts val="3600"/>
              </a:lnSpc>
              <a:buFontTx/>
              <a:buNone/>
              <a:defRPr sz="3200">
                <a:solidFill>
                  <a:srgbClr val="0D92A4"/>
                </a:solidFill>
                <a:latin typeface="Georgia" pitchFamily="-64" charset="0"/>
              </a:defRPr>
            </a:lvl1pPr>
          </a:lstStyle>
          <a:p>
            <a:pPr lvl="0"/>
            <a:r>
              <a:rPr lang="de-DE" noProof="0" smtClean="0"/>
              <a:t>Formatvorlage des Untertitelmasters durch Klicken bearbeiten</a:t>
            </a:r>
          </a:p>
        </p:txBody>
      </p:sp>
      <p:sp>
        <p:nvSpPr>
          <p:cNvPr id="6158" name="Text Box 14"/>
          <p:cNvSpPr txBox="1">
            <a:spLocks noChangeArrowheads="1"/>
          </p:cNvSpPr>
          <p:nvPr/>
        </p:nvSpPr>
        <p:spPr bwMode="auto">
          <a:xfrm>
            <a:off x="444500" y="6656388"/>
            <a:ext cx="4040188" cy="12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spAutoFit/>
          </a:bodyPr>
          <a:lstStyle/>
          <a:p>
            <a:pPr algn="l">
              <a:lnSpc>
                <a:spcPts val="1000"/>
              </a:lnSpc>
            </a:pPr>
            <a:r>
              <a:rPr lang="de-DE" sz="900" dirty="0" smtClean="0">
                <a:solidFill>
                  <a:srgbClr val="808080"/>
                </a:solidFill>
              </a:rPr>
              <a:t>© smart </a:t>
            </a:r>
            <a:r>
              <a:rPr lang="de-DE" sz="900" dirty="0" err="1" smtClean="0">
                <a:solidFill>
                  <a:srgbClr val="808080"/>
                </a:solidFill>
              </a:rPr>
              <a:t>Energy</a:t>
            </a:r>
            <a:r>
              <a:rPr lang="de-DE" sz="900" dirty="0" smtClean="0">
                <a:solidFill>
                  <a:srgbClr val="808080"/>
                </a:solidFill>
              </a:rPr>
              <a:t> Services</a:t>
            </a:r>
            <a:endParaRPr lang="de-DE" sz="900" dirty="0">
              <a:solidFill>
                <a:srgbClr val="808080"/>
              </a:solidFill>
            </a:endParaRPr>
          </a:p>
        </p:txBody>
      </p:sp>
      <p:pic>
        <p:nvPicPr>
          <p:cNvPr id="7" name="Grafik 6"/>
          <p:cNvPicPr/>
          <p:nvPr userDrawn="1"/>
        </p:nvPicPr>
        <p:blipFill>
          <a:blip r:embed="rId2" cstate="print">
            <a:extLst>
              <a:ext uri="{28A0092B-C50C-407E-A947-70E740481C1C}">
                <a14:useLocalDpi xmlns:a14="http://schemas.microsoft.com/office/drawing/2010/main" val="0"/>
              </a:ext>
            </a:extLst>
          </a:blip>
          <a:stretch>
            <a:fillRect/>
          </a:stretch>
        </p:blipFill>
        <p:spPr>
          <a:xfrm>
            <a:off x="7067882" y="360000"/>
            <a:ext cx="1619885" cy="438785"/>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r>
              <a:rPr lang="de-DE"/>
              <a:t>TT.MM.JJJJ</a:t>
            </a:r>
          </a:p>
        </p:txBody>
      </p:sp>
      <p:sp>
        <p:nvSpPr>
          <p:cNvPr id="5" name="Foliennummernplatzhalter 4"/>
          <p:cNvSpPr>
            <a:spLocks noGrp="1"/>
          </p:cNvSpPr>
          <p:nvPr>
            <p:ph type="sldNum" sz="quarter" idx="11"/>
          </p:nvPr>
        </p:nvSpPr>
        <p:spPr/>
        <p:txBody>
          <a:bodyPr/>
          <a:lstStyle>
            <a:lvl1pPr>
              <a:defRPr/>
            </a:lvl1pPr>
          </a:lstStyle>
          <a:p>
            <a:fld id="{DC4EC1EE-9FB6-46DA-B4AE-E8541376CD81}" type="slidenum">
              <a:rPr lang="de-DE"/>
              <a:pPr/>
              <a:t>‹Nr.›</a:t>
            </a:fld>
            <a:endParaRPr lang="de-DE"/>
          </a:p>
        </p:txBody>
      </p:sp>
      <p:sp>
        <p:nvSpPr>
          <p:cNvPr id="6" name="Fußzeilenplatzhalter 5"/>
          <p:cNvSpPr>
            <a:spLocks noGrp="1"/>
          </p:cNvSpPr>
          <p:nvPr>
            <p:ph type="ftr" sz="quarter" idx="12"/>
          </p:nvPr>
        </p:nvSpPr>
        <p:spPr/>
        <p:txBody>
          <a:bodyPr/>
          <a:lstStyle>
            <a:lvl1pPr>
              <a:defRPr/>
            </a:lvl1pPr>
          </a:lstStyle>
          <a:p>
            <a:r>
              <a:rPr lang="de-DE" dirty="0" smtClean="0"/>
              <a:t>Verfasser </a:t>
            </a:r>
            <a:endParaRPr lang="de-DE" dirty="0"/>
          </a:p>
        </p:txBody>
      </p:sp>
    </p:spTree>
    <p:extLst>
      <p:ext uri="{BB962C8B-B14F-4D97-AF65-F5344CB8AC3E}">
        <p14:creationId xmlns:p14="http://schemas.microsoft.com/office/powerpoint/2010/main" val="35774473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5573713" y="990600"/>
            <a:ext cx="1712912" cy="55626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31800" y="990600"/>
            <a:ext cx="4989513" cy="5562600"/>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r>
              <a:rPr lang="de-DE"/>
              <a:t>TT.MM.JJJJ</a:t>
            </a:r>
          </a:p>
        </p:txBody>
      </p:sp>
      <p:sp>
        <p:nvSpPr>
          <p:cNvPr id="5" name="Foliennummernplatzhalter 4"/>
          <p:cNvSpPr>
            <a:spLocks noGrp="1"/>
          </p:cNvSpPr>
          <p:nvPr>
            <p:ph type="sldNum" sz="quarter" idx="11"/>
          </p:nvPr>
        </p:nvSpPr>
        <p:spPr/>
        <p:txBody>
          <a:bodyPr/>
          <a:lstStyle>
            <a:lvl1pPr>
              <a:defRPr/>
            </a:lvl1pPr>
          </a:lstStyle>
          <a:p>
            <a:fld id="{901169AB-06D6-4DEE-922B-07E0FD713AF6}" type="slidenum">
              <a:rPr lang="de-DE"/>
              <a:pPr/>
              <a:t>‹Nr.›</a:t>
            </a:fld>
            <a:endParaRPr lang="de-DE"/>
          </a:p>
        </p:txBody>
      </p:sp>
      <p:sp>
        <p:nvSpPr>
          <p:cNvPr id="6" name="Fußzeilenplatzhalter 5"/>
          <p:cNvSpPr>
            <a:spLocks noGrp="1"/>
          </p:cNvSpPr>
          <p:nvPr>
            <p:ph type="ftr" sz="quarter" idx="12"/>
          </p:nvPr>
        </p:nvSpPr>
        <p:spPr/>
        <p:txBody>
          <a:bodyPr/>
          <a:lstStyle>
            <a:lvl1pPr>
              <a:defRPr/>
            </a:lvl1pPr>
          </a:lstStyle>
          <a:p>
            <a:r>
              <a:rPr lang="de-DE" dirty="0" smtClean="0"/>
              <a:t>Verfasser </a:t>
            </a:r>
            <a:endParaRPr lang="de-DE" dirty="0"/>
          </a:p>
        </p:txBody>
      </p:sp>
    </p:spTree>
    <p:extLst>
      <p:ext uri="{BB962C8B-B14F-4D97-AF65-F5344CB8AC3E}">
        <p14:creationId xmlns:p14="http://schemas.microsoft.com/office/powerpoint/2010/main" val="19109736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7467600" y="6656388"/>
            <a:ext cx="1150938" cy="123825"/>
          </a:xfrm>
        </p:spPr>
        <p:txBody>
          <a:bodyPr/>
          <a:lstStyle>
            <a:lvl1pPr>
              <a:defRPr/>
            </a:lvl1pPr>
          </a:lstStyle>
          <a:p>
            <a:r>
              <a:rPr lang="de-DE" dirty="0" smtClean="0"/>
              <a:t>27.03.2013</a:t>
            </a:r>
            <a:endParaRPr lang="de-DE" dirty="0"/>
          </a:p>
        </p:txBody>
      </p:sp>
      <p:sp>
        <p:nvSpPr>
          <p:cNvPr id="5" name="Foliennummernplatzhalter 4"/>
          <p:cNvSpPr>
            <a:spLocks noGrp="1"/>
          </p:cNvSpPr>
          <p:nvPr>
            <p:ph type="sldNum" sz="quarter" idx="11"/>
          </p:nvPr>
        </p:nvSpPr>
        <p:spPr/>
        <p:txBody>
          <a:bodyPr/>
          <a:lstStyle>
            <a:lvl1pPr>
              <a:defRPr/>
            </a:lvl1pPr>
          </a:lstStyle>
          <a:p>
            <a:r>
              <a:rPr lang="de-DE" dirty="0" smtClean="0"/>
              <a:t> </a:t>
            </a:r>
            <a:fld id="{1403390D-A617-49A3-B9E9-483468D3621C}" type="slidenum">
              <a:rPr lang="de-DE" smtClean="0"/>
              <a:pPr/>
              <a:t>‹Nr.›</a:t>
            </a:fld>
            <a:endParaRPr lang="de-DE" dirty="0"/>
          </a:p>
        </p:txBody>
      </p:sp>
      <p:sp>
        <p:nvSpPr>
          <p:cNvPr id="6" name="Fußzeilenplatzhalter 5"/>
          <p:cNvSpPr>
            <a:spLocks noGrp="1"/>
          </p:cNvSpPr>
          <p:nvPr>
            <p:ph type="ftr" sz="quarter" idx="12"/>
          </p:nvPr>
        </p:nvSpPr>
        <p:spPr/>
        <p:txBody>
          <a:bodyPr/>
          <a:lstStyle>
            <a:lvl1pPr>
              <a:defRPr/>
            </a:lvl1pPr>
          </a:lstStyle>
          <a:p>
            <a:r>
              <a:rPr lang="de-DE" dirty="0" smtClean="0"/>
              <a:t>Nölke, Granzer, Scheichl, Sickinger</a:t>
            </a:r>
            <a:endParaRPr lang="de-DE" dirty="0"/>
          </a:p>
        </p:txBody>
      </p:sp>
    </p:spTree>
    <p:extLst>
      <p:ext uri="{BB962C8B-B14F-4D97-AF65-F5344CB8AC3E}">
        <p14:creationId xmlns:p14="http://schemas.microsoft.com/office/powerpoint/2010/main" val="34274356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
        <p:nvSpPr>
          <p:cNvPr id="4" name="Datumsplatzhalter 3"/>
          <p:cNvSpPr>
            <a:spLocks noGrp="1"/>
          </p:cNvSpPr>
          <p:nvPr>
            <p:ph type="dt" sz="half" idx="10"/>
          </p:nvPr>
        </p:nvSpPr>
        <p:spPr/>
        <p:txBody>
          <a:bodyPr/>
          <a:lstStyle>
            <a:lvl1pPr>
              <a:defRPr/>
            </a:lvl1pPr>
          </a:lstStyle>
          <a:p>
            <a:r>
              <a:rPr lang="de-DE" dirty="0" smtClean="0"/>
              <a:t>27.03.2013</a:t>
            </a:r>
            <a:endParaRPr lang="de-DE" dirty="0"/>
          </a:p>
        </p:txBody>
      </p:sp>
      <p:sp>
        <p:nvSpPr>
          <p:cNvPr id="5" name="Foliennummernplatzhalter 4"/>
          <p:cNvSpPr>
            <a:spLocks noGrp="1"/>
          </p:cNvSpPr>
          <p:nvPr>
            <p:ph type="sldNum" sz="quarter" idx="11"/>
          </p:nvPr>
        </p:nvSpPr>
        <p:spPr/>
        <p:txBody>
          <a:bodyPr/>
          <a:lstStyle>
            <a:lvl1pPr>
              <a:defRPr/>
            </a:lvl1pPr>
          </a:lstStyle>
          <a:p>
            <a:r>
              <a:rPr lang="de-DE" dirty="0" smtClean="0"/>
              <a:t> </a:t>
            </a:r>
            <a:fld id="{0ABF89DC-4679-4151-B152-9456A27B8AD5}" type="slidenum">
              <a:rPr lang="de-DE" smtClean="0"/>
              <a:pPr/>
              <a:t>‹Nr.›</a:t>
            </a:fld>
            <a:endParaRPr lang="de-DE" dirty="0"/>
          </a:p>
        </p:txBody>
      </p:sp>
      <p:sp>
        <p:nvSpPr>
          <p:cNvPr id="6" name="Fußzeilenplatzhalter 5"/>
          <p:cNvSpPr>
            <a:spLocks noGrp="1"/>
          </p:cNvSpPr>
          <p:nvPr>
            <p:ph type="ftr" sz="quarter" idx="12"/>
          </p:nvPr>
        </p:nvSpPr>
        <p:spPr/>
        <p:txBody>
          <a:bodyPr/>
          <a:lstStyle>
            <a:lvl1pPr>
              <a:defRPr/>
            </a:lvl1pPr>
          </a:lstStyle>
          <a:p>
            <a:r>
              <a:rPr lang="de-DE" dirty="0" smtClean="0"/>
              <a:t>Nölke, Granzer, Scheichl, Sickinger</a:t>
            </a:r>
            <a:endParaRPr lang="de-DE" dirty="0"/>
          </a:p>
        </p:txBody>
      </p:sp>
    </p:spTree>
    <p:extLst>
      <p:ext uri="{BB962C8B-B14F-4D97-AF65-F5344CB8AC3E}">
        <p14:creationId xmlns:p14="http://schemas.microsoft.com/office/powerpoint/2010/main" val="22848290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31800" y="1727200"/>
            <a:ext cx="3351213"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3935413" y="1727200"/>
            <a:ext cx="335121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lvl1pPr>
              <a:defRPr/>
            </a:lvl1pPr>
          </a:lstStyle>
          <a:p>
            <a:r>
              <a:rPr lang="de-DE" dirty="0" smtClean="0"/>
              <a:t>27.03.2013</a:t>
            </a:r>
            <a:endParaRPr lang="de-DE" dirty="0"/>
          </a:p>
        </p:txBody>
      </p:sp>
      <p:sp>
        <p:nvSpPr>
          <p:cNvPr id="6" name="Foliennummernplatzhalter 5"/>
          <p:cNvSpPr>
            <a:spLocks noGrp="1"/>
          </p:cNvSpPr>
          <p:nvPr>
            <p:ph type="sldNum" sz="quarter" idx="11"/>
          </p:nvPr>
        </p:nvSpPr>
        <p:spPr/>
        <p:txBody>
          <a:bodyPr/>
          <a:lstStyle>
            <a:lvl1pPr>
              <a:defRPr/>
            </a:lvl1pPr>
          </a:lstStyle>
          <a:p>
            <a:r>
              <a:rPr lang="de-DE" dirty="0" smtClean="0"/>
              <a:t> </a:t>
            </a:r>
            <a:fld id="{B8D7A691-6038-49EB-897E-D3A697B2106F}" type="slidenum">
              <a:rPr lang="de-DE" smtClean="0"/>
              <a:pPr/>
              <a:t>‹Nr.›</a:t>
            </a:fld>
            <a:endParaRPr lang="de-DE" dirty="0"/>
          </a:p>
        </p:txBody>
      </p:sp>
      <p:sp>
        <p:nvSpPr>
          <p:cNvPr id="7" name="Fußzeilenplatzhalter 6"/>
          <p:cNvSpPr>
            <a:spLocks noGrp="1"/>
          </p:cNvSpPr>
          <p:nvPr>
            <p:ph type="ftr" sz="quarter" idx="12"/>
          </p:nvPr>
        </p:nvSpPr>
        <p:spPr/>
        <p:txBody>
          <a:bodyPr/>
          <a:lstStyle>
            <a:lvl1pPr marL="0" marR="0" indent="0" algn="l" defTabSz="914400" rtl="0" eaLnBrk="0" fontAlgn="base" latinLnBrk="0" hangingPunct="0">
              <a:lnSpc>
                <a:spcPts val="1000"/>
              </a:lnSpc>
              <a:spcBef>
                <a:spcPct val="0"/>
              </a:spcBef>
              <a:spcAft>
                <a:spcPct val="0"/>
              </a:spcAft>
              <a:buClrTx/>
              <a:buSzTx/>
              <a:buFontTx/>
              <a:buNone/>
              <a:tabLst/>
              <a:defRPr/>
            </a:lvl1pPr>
          </a:lstStyle>
          <a:p>
            <a:r>
              <a:rPr lang="de-DE" dirty="0" smtClean="0"/>
              <a:t>Nölke, Granzer, Scheichl, Sickinger</a:t>
            </a:r>
          </a:p>
          <a:p>
            <a:endParaRPr lang="de-DE" dirty="0"/>
          </a:p>
        </p:txBody>
      </p:sp>
    </p:spTree>
    <p:extLst>
      <p:ext uri="{BB962C8B-B14F-4D97-AF65-F5344CB8AC3E}">
        <p14:creationId xmlns:p14="http://schemas.microsoft.com/office/powerpoint/2010/main" val="27396537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lvl1pPr>
              <a:defRPr/>
            </a:lvl1pPr>
          </a:lstStyle>
          <a:p>
            <a:r>
              <a:rPr lang="de-DE" dirty="0" smtClean="0"/>
              <a:t>27.03.2013</a:t>
            </a:r>
            <a:endParaRPr lang="de-DE" dirty="0"/>
          </a:p>
        </p:txBody>
      </p:sp>
      <p:sp>
        <p:nvSpPr>
          <p:cNvPr id="8" name="Foliennummernplatzhalter 7"/>
          <p:cNvSpPr>
            <a:spLocks noGrp="1"/>
          </p:cNvSpPr>
          <p:nvPr>
            <p:ph type="sldNum" sz="quarter" idx="11"/>
          </p:nvPr>
        </p:nvSpPr>
        <p:spPr/>
        <p:txBody>
          <a:bodyPr/>
          <a:lstStyle>
            <a:lvl1pPr>
              <a:defRPr/>
            </a:lvl1pPr>
          </a:lstStyle>
          <a:p>
            <a:r>
              <a:rPr lang="de-DE" dirty="0" smtClean="0"/>
              <a:t> </a:t>
            </a:r>
            <a:fld id="{C7659C19-3019-4C94-AF9A-2179E0B61659}" type="slidenum">
              <a:rPr lang="de-DE" smtClean="0"/>
              <a:pPr/>
              <a:t>‹Nr.›</a:t>
            </a:fld>
            <a:endParaRPr lang="de-DE" dirty="0"/>
          </a:p>
        </p:txBody>
      </p:sp>
      <p:sp>
        <p:nvSpPr>
          <p:cNvPr id="9" name="Fußzeilenplatzhalter 8"/>
          <p:cNvSpPr>
            <a:spLocks noGrp="1"/>
          </p:cNvSpPr>
          <p:nvPr>
            <p:ph type="ftr" sz="quarter" idx="12"/>
          </p:nvPr>
        </p:nvSpPr>
        <p:spPr/>
        <p:txBody>
          <a:bodyPr/>
          <a:lstStyle>
            <a:lvl1pPr marL="0" marR="0" indent="0" algn="l" defTabSz="914400" rtl="0" eaLnBrk="0" fontAlgn="base" latinLnBrk="0" hangingPunct="0">
              <a:lnSpc>
                <a:spcPts val="1000"/>
              </a:lnSpc>
              <a:spcBef>
                <a:spcPct val="0"/>
              </a:spcBef>
              <a:spcAft>
                <a:spcPct val="0"/>
              </a:spcAft>
              <a:buClrTx/>
              <a:buSzTx/>
              <a:buFontTx/>
              <a:buNone/>
              <a:tabLst/>
              <a:defRPr/>
            </a:lvl1pPr>
          </a:lstStyle>
          <a:p>
            <a:r>
              <a:rPr lang="de-DE" dirty="0" smtClean="0"/>
              <a:t>Nölke, Granzer, Scheichl, Sickinger</a:t>
            </a:r>
          </a:p>
          <a:p>
            <a:endParaRPr lang="de-DE" dirty="0"/>
          </a:p>
        </p:txBody>
      </p:sp>
    </p:spTree>
    <p:extLst>
      <p:ext uri="{BB962C8B-B14F-4D97-AF65-F5344CB8AC3E}">
        <p14:creationId xmlns:p14="http://schemas.microsoft.com/office/powerpoint/2010/main" val="185879822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lvl1pPr>
              <a:defRPr/>
            </a:lvl1pPr>
          </a:lstStyle>
          <a:p>
            <a:r>
              <a:rPr lang="de-DE" dirty="0" smtClean="0"/>
              <a:t>27.03.2013</a:t>
            </a:r>
            <a:endParaRPr lang="de-DE" dirty="0"/>
          </a:p>
        </p:txBody>
      </p:sp>
      <p:sp>
        <p:nvSpPr>
          <p:cNvPr id="4" name="Foliennummernplatzhalter 3"/>
          <p:cNvSpPr>
            <a:spLocks noGrp="1"/>
          </p:cNvSpPr>
          <p:nvPr>
            <p:ph type="sldNum" sz="quarter" idx="11"/>
          </p:nvPr>
        </p:nvSpPr>
        <p:spPr/>
        <p:txBody>
          <a:bodyPr/>
          <a:lstStyle>
            <a:lvl1pPr>
              <a:defRPr/>
            </a:lvl1pPr>
          </a:lstStyle>
          <a:p>
            <a:r>
              <a:rPr lang="de-DE" dirty="0" smtClean="0"/>
              <a:t> </a:t>
            </a:r>
            <a:fld id="{EEF916E0-345E-46D1-911F-11F997EC7BDE}" type="slidenum">
              <a:rPr lang="de-DE" smtClean="0"/>
              <a:pPr/>
              <a:t>‹Nr.›</a:t>
            </a:fld>
            <a:endParaRPr lang="de-DE" dirty="0"/>
          </a:p>
        </p:txBody>
      </p:sp>
      <p:sp>
        <p:nvSpPr>
          <p:cNvPr id="5" name="Fußzeilenplatzhalter 4"/>
          <p:cNvSpPr>
            <a:spLocks noGrp="1"/>
          </p:cNvSpPr>
          <p:nvPr>
            <p:ph type="ftr" sz="quarter" idx="12"/>
          </p:nvPr>
        </p:nvSpPr>
        <p:spPr/>
        <p:txBody>
          <a:bodyPr/>
          <a:lstStyle>
            <a:lvl1pPr>
              <a:defRPr/>
            </a:lvl1pPr>
          </a:lstStyle>
          <a:p>
            <a:r>
              <a:rPr lang="de-DE" dirty="0" smtClean="0"/>
              <a:t>Nölke, Granzer, Scheichl, Sickinger</a:t>
            </a:r>
            <a:endParaRPr lang="de-DE" dirty="0"/>
          </a:p>
        </p:txBody>
      </p:sp>
    </p:spTree>
    <p:extLst>
      <p:ext uri="{BB962C8B-B14F-4D97-AF65-F5344CB8AC3E}">
        <p14:creationId xmlns:p14="http://schemas.microsoft.com/office/powerpoint/2010/main" val="302488308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r>
              <a:rPr lang="de-DE" dirty="0" smtClean="0"/>
              <a:t>27.03.2013</a:t>
            </a:r>
            <a:endParaRPr lang="de-DE" dirty="0"/>
          </a:p>
        </p:txBody>
      </p:sp>
      <p:sp>
        <p:nvSpPr>
          <p:cNvPr id="3" name="Foliennummernplatzhalter 2"/>
          <p:cNvSpPr>
            <a:spLocks noGrp="1"/>
          </p:cNvSpPr>
          <p:nvPr>
            <p:ph type="sldNum" sz="quarter" idx="11"/>
          </p:nvPr>
        </p:nvSpPr>
        <p:spPr/>
        <p:txBody>
          <a:bodyPr/>
          <a:lstStyle>
            <a:lvl1pPr>
              <a:defRPr/>
            </a:lvl1pPr>
          </a:lstStyle>
          <a:p>
            <a:r>
              <a:rPr lang="de-DE" dirty="0" smtClean="0"/>
              <a:t> </a:t>
            </a:r>
            <a:fld id="{2330A4B8-6A83-49A7-A1E7-8C0BC14C65AD}" type="slidenum">
              <a:rPr lang="de-DE" smtClean="0"/>
              <a:pPr/>
              <a:t>‹Nr.›</a:t>
            </a:fld>
            <a:endParaRPr lang="de-DE" dirty="0"/>
          </a:p>
        </p:txBody>
      </p:sp>
      <p:sp>
        <p:nvSpPr>
          <p:cNvPr id="4" name="Fußzeilenplatzhalter 3"/>
          <p:cNvSpPr>
            <a:spLocks noGrp="1"/>
          </p:cNvSpPr>
          <p:nvPr>
            <p:ph type="ftr" sz="quarter" idx="12"/>
          </p:nvPr>
        </p:nvSpPr>
        <p:spPr/>
        <p:txBody>
          <a:bodyPr/>
          <a:lstStyle>
            <a:lvl1pPr marL="0" marR="0" indent="0" algn="l" defTabSz="914400" rtl="0" eaLnBrk="0" fontAlgn="base" latinLnBrk="0" hangingPunct="0">
              <a:lnSpc>
                <a:spcPts val="1000"/>
              </a:lnSpc>
              <a:spcBef>
                <a:spcPct val="0"/>
              </a:spcBef>
              <a:spcAft>
                <a:spcPct val="0"/>
              </a:spcAft>
              <a:buClrTx/>
              <a:buSzTx/>
              <a:buFontTx/>
              <a:buNone/>
              <a:tabLst/>
              <a:defRPr/>
            </a:lvl1pPr>
          </a:lstStyle>
          <a:p>
            <a:r>
              <a:rPr lang="de-DE" dirty="0" smtClean="0"/>
              <a:t>Nölke, Granzer, Scheichl, Sickinger</a:t>
            </a:r>
          </a:p>
          <a:p>
            <a:endParaRPr lang="de-DE" dirty="0"/>
          </a:p>
        </p:txBody>
      </p:sp>
    </p:spTree>
    <p:extLst>
      <p:ext uri="{BB962C8B-B14F-4D97-AF65-F5344CB8AC3E}">
        <p14:creationId xmlns:p14="http://schemas.microsoft.com/office/powerpoint/2010/main" val="152105120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lvl1pPr>
              <a:defRPr/>
            </a:lvl1pPr>
          </a:lstStyle>
          <a:p>
            <a:r>
              <a:rPr lang="de-DE"/>
              <a:t>TT.MM.JJJJ</a:t>
            </a:r>
          </a:p>
        </p:txBody>
      </p:sp>
      <p:sp>
        <p:nvSpPr>
          <p:cNvPr id="6" name="Foliennummernplatzhalter 5"/>
          <p:cNvSpPr>
            <a:spLocks noGrp="1"/>
          </p:cNvSpPr>
          <p:nvPr>
            <p:ph type="sldNum" sz="quarter" idx="11"/>
          </p:nvPr>
        </p:nvSpPr>
        <p:spPr/>
        <p:txBody>
          <a:bodyPr/>
          <a:lstStyle>
            <a:lvl1pPr>
              <a:defRPr/>
            </a:lvl1pPr>
          </a:lstStyle>
          <a:p>
            <a:fld id="{DEBBE77B-91CF-484D-B85C-FBD978FA20E2}" type="slidenum">
              <a:rPr lang="de-DE"/>
              <a:pPr/>
              <a:t>‹Nr.›</a:t>
            </a:fld>
            <a:endParaRPr lang="de-DE"/>
          </a:p>
        </p:txBody>
      </p:sp>
      <p:sp>
        <p:nvSpPr>
          <p:cNvPr id="7" name="Fußzeilenplatzhalter 6"/>
          <p:cNvSpPr>
            <a:spLocks noGrp="1"/>
          </p:cNvSpPr>
          <p:nvPr>
            <p:ph type="ftr" sz="quarter" idx="12"/>
          </p:nvPr>
        </p:nvSpPr>
        <p:spPr/>
        <p:txBody>
          <a:bodyPr/>
          <a:lstStyle>
            <a:lvl1pPr marL="0" marR="0" indent="0" algn="l" defTabSz="914400" rtl="0" eaLnBrk="0" fontAlgn="base" latinLnBrk="0" hangingPunct="0">
              <a:lnSpc>
                <a:spcPts val="1000"/>
              </a:lnSpc>
              <a:spcBef>
                <a:spcPct val="0"/>
              </a:spcBef>
              <a:spcAft>
                <a:spcPct val="0"/>
              </a:spcAft>
              <a:buClrTx/>
              <a:buSzTx/>
              <a:buFontTx/>
              <a:buNone/>
              <a:tabLst/>
              <a:defRPr/>
            </a:lvl1pPr>
          </a:lstStyle>
          <a:p>
            <a:r>
              <a:rPr lang="de-DE" dirty="0" smtClean="0"/>
              <a:t>Nölke, Granzer, Scheichl, Sickinger</a:t>
            </a:r>
          </a:p>
          <a:p>
            <a:endParaRPr lang="de-DE" dirty="0"/>
          </a:p>
        </p:txBody>
      </p:sp>
    </p:spTree>
    <p:extLst>
      <p:ext uri="{BB962C8B-B14F-4D97-AF65-F5344CB8AC3E}">
        <p14:creationId xmlns:p14="http://schemas.microsoft.com/office/powerpoint/2010/main" val="138153401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lvl1pPr>
              <a:defRPr/>
            </a:lvl1pPr>
          </a:lstStyle>
          <a:p>
            <a:r>
              <a:rPr lang="de-DE"/>
              <a:t>TT.MM.JJJJ</a:t>
            </a:r>
          </a:p>
        </p:txBody>
      </p:sp>
      <p:sp>
        <p:nvSpPr>
          <p:cNvPr id="6" name="Foliennummernplatzhalter 5"/>
          <p:cNvSpPr>
            <a:spLocks noGrp="1"/>
          </p:cNvSpPr>
          <p:nvPr>
            <p:ph type="sldNum" sz="quarter" idx="11"/>
          </p:nvPr>
        </p:nvSpPr>
        <p:spPr/>
        <p:txBody>
          <a:bodyPr/>
          <a:lstStyle>
            <a:lvl1pPr>
              <a:defRPr/>
            </a:lvl1pPr>
          </a:lstStyle>
          <a:p>
            <a:fld id="{E1DB8BB2-1C84-4185-AED0-F162466297B1}" type="slidenum">
              <a:rPr lang="de-DE"/>
              <a:pPr/>
              <a:t>‹Nr.›</a:t>
            </a:fld>
            <a:endParaRPr lang="de-DE"/>
          </a:p>
        </p:txBody>
      </p:sp>
      <p:sp>
        <p:nvSpPr>
          <p:cNvPr id="7" name="Fußzeilenplatzhalter 6"/>
          <p:cNvSpPr>
            <a:spLocks noGrp="1"/>
          </p:cNvSpPr>
          <p:nvPr>
            <p:ph type="ftr" sz="quarter" idx="12"/>
          </p:nvPr>
        </p:nvSpPr>
        <p:spPr/>
        <p:txBody>
          <a:bodyPr/>
          <a:lstStyle>
            <a:lvl1pPr>
              <a:defRPr/>
            </a:lvl1pPr>
          </a:lstStyle>
          <a:p>
            <a:r>
              <a:rPr lang="de-DE" dirty="0" smtClean="0"/>
              <a:t>Verfasser </a:t>
            </a:r>
            <a:endParaRPr lang="de-DE" dirty="0"/>
          </a:p>
        </p:txBody>
      </p:sp>
    </p:spTree>
    <p:extLst>
      <p:ext uri="{BB962C8B-B14F-4D97-AF65-F5344CB8AC3E}">
        <p14:creationId xmlns:p14="http://schemas.microsoft.com/office/powerpoint/2010/main" val="40934206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33388" y="990600"/>
            <a:ext cx="6853237" cy="517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de-DE" smtClean="0"/>
              <a:t>Mastertitelformat bearbeiten</a:t>
            </a:r>
          </a:p>
        </p:txBody>
      </p:sp>
      <p:sp>
        <p:nvSpPr>
          <p:cNvPr id="1027" name="Rectangle 3"/>
          <p:cNvSpPr>
            <a:spLocks noGrp="1" noChangeArrowheads="1"/>
          </p:cNvSpPr>
          <p:nvPr>
            <p:ph type="body" idx="1"/>
          </p:nvPr>
        </p:nvSpPr>
        <p:spPr bwMode="auto">
          <a:xfrm>
            <a:off x="431800" y="1727200"/>
            <a:ext cx="6854825" cy="482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28" name="Rectangle 4"/>
          <p:cNvSpPr>
            <a:spLocks noGrp="1" noChangeArrowheads="1"/>
          </p:cNvSpPr>
          <p:nvPr>
            <p:ph type="dt" sz="half" idx="2"/>
          </p:nvPr>
        </p:nvSpPr>
        <p:spPr bwMode="auto">
          <a:xfrm>
            <a:off x="7467600" y="6656388"/>
            <a:ext cx="1150938" cy="123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l">
              <a:lnSpc>
                <a:spcPts val="1000"/>
              </a:lnSpc>
              <a:defRPr sz="900">
                <a:solidFill>
                  <a:srgbClr val="808080"/>
                </a:solidFill>
              </a:defRPr>
            </a:lvl1pPr>
          </a:lstStyle>
          <a:p>
            <a:r>
              <a:rPr lang="de-DE" dirty="0" smtClean="0"/>
              <a:t>22.03.2013</a:t>
            </a:r>
            <a:endParaRPr lang="de-DE" dirty="0"/>
          </a:p>
        </p:txBody>
      </p:sp>
      <p:sp>
        <p:nvSpPr>
          <p:cNvPr id="1030" name="Rectangle 6"/>
          <p:cNvSpPr>
            <a:spLocks noGrp="1" noChangeArrowheads="1"/>
          </p:cNvSpPr>
          <p:nvPr>
            <p:ph type="sldNum" sz="quarter" idx="4"/>
          </p:nvPr>
        </p:nvSpPr>
        <p:spPr bwMode="auto">
          <a:xfrm>
            <a:off x="8561388" y="6656388"/>
            <a:ext cx="341312" cy="130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l">
              <a:lnSpc>
                <a:spcPts val="1000"/>
              </a:lnSpc>
              <a:defRPr sz="900">
                <a:solidFill>
                  <a:srgbClr val="808080"/>
                </a:solidFill>
              </a:defRPr>
            </a:lvl1pPr>
          </a:lstStyle>
          <a:p>
            <a:fld id="{172A27CA-417C-4A0A-9117-4F7FF6CDAF4C}" type="slidenum">
              <a:rPr lang="de-DE"/>
              <a:pPr/>
              <a:t>‹Nr.›</a:t>
            </a:fld>
            <a:endParaRPr lang="de-DE"/>
          </a:p>
        </p:txBody>
      </p:sp>
      <p:sp>
        <p:nvSpPr>
          <p:cNvPr id="1032" name="Text Box 8"/>
          <p:cNvSpPr txBox="1">
            <a:spLocks noChangeArrowheads="1"/>
          </p:cNvSpPr>
          <p:nvPr/>
        </p:nvSpPr>
        <p:spPr bwMode="auto">
          <a:xfrm>
            <a:off x="444500" y="6656388"/>
            <a:ext cx="2603500" cy="12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spAutoFit/>
          </a:bodyPr>
          <a:lstStyle/>
          <a:p>
            <a:pPr algn="l">
              <a:lnSpc>
                <a:spcPts val="1000"/>
              </a:lnSpc>
            </a:pPr>
            <a:r>
              <a:rPr lang="de-DE" sz="900" dirty="0">
                <a:solidFill>
                  <a:srgbClr val="808080"/>
                </a:solidFill>
              </a:rPr>
              <a:t>© </a:t>
            </a:r>
            <a:r>
              <a:rPr lang="de-DE" sz="900" dirty="0" smtClean="0">
                <a:solidFill>
                  <a:srgbClr val="808080"/>
                </a:solidFill>
              </a:rPr>
              <a:t>smart </a:t>
            </a:r>
            <a:r>
              <a:rPr lang="de-DE" sz="900" dirty="0" err="1" smtClean="0">
                <a:solidFill>
                  <a:srgbClr val="808080"/>
                </a:solidFill>
              </a:rPr>
              <a:t>Energy</a:t>
            </a:r>
            <a:r>
              <a:rPr lang="de-DE" sz="900" dirty="0" smtClean="0">
                <a:solidFill>
                  <a:srgbClr val="808080"/>
                </a:solidFill>
              </a:rPr>
              <a:t> Services</a:t>
            </a:r>
            <a:endParaRPr lang="de-DE" sz="900" dirty="0">
              <a:solidFill>
                <a:srgbClr val="808080"/>
              </a:solidFill>
            </a:endParaRPr>
          </a:p>
        </p:txBody>
      </p:sp>
      <p:sp>
        <p:nvSpPr>
          <p:cNvPr id="1035" name="Text Box 11"/>
          <p:cNvSpPr txBox="1">
            <a:spLocks noChangeArrowheads="1"/>
          </p:cNvSpPr>
          <p:nvPr/>
        </p:nvSpPr>
        <p:spPr bwMode="auto">
          <a:xfrm>
            <a:off x="8274050" y="6656388"/>
            <a:ext cx="298450" cy="12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spAutoFit/>
          </a:bodyPr>
          <a:lstStyle/>
          <a:p>
            <a:pPr algn="l">
              <a:lnSpc>
                <a:spcPts val="1000"/>
              </a:lnSpc>
            </a:pPr>
            <a:r>
              <a:rPr lang="de-DE" sz="900" dirty="0" smtClean="0">
                <a:solidFill>
                  <a:srgbClr val="808080"/>
                </a:solidFill>
              </a:rPr>
              <a:t>Seite </a:t>
            </a:r>
            <a:endParaRPr lang="de-DE" sz="900" dirty="0">
              <a:solidFill>
                <a:srgbClr val="808080"/>
              </a:solidFill>
            </a:endParaRPr>
          </a:p>
        </p:txBody>
      </p:sp>
      <p:sp>
        <p:nvSpPr>
          <p:cNvPr id="1039" name="Rectangle 15"/>
          <p:cNvSpPr>
            <a:spLocks noGrp="1" noChangeArrowheads="1"/>
          </p:cNvSpPr>
          <p:nvPr>
            <p:ph type="ftr" sz="quarter" idx="3"/>
          </p:nvPr>
        </p:nvSpPr>
        <p:spPr bwMode="auto">
          <a:xfrm>
            <a:off x="3198813" y="6656388"/>
            <a:ext cx="4084637"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a:lnSpc>
                <a:spcPts val="1000"/>
              </a:lnSpc>
              <a:defRPr sz="900">
                <a:solidFill>
                  <a:srgbClr val="808080"/>
                </a:solidFill>
              </a:defRPr>
            </a:lvl1pPr>
          </a:lstStyle>
          <a:p>
            <a:r>
              <a:rPr lang="de-DE" dirty="0" smtClean="0"/>
              <a:t>Verfasser </a:t>
            </a:r>
            <a:endParaRPr lang="de-DE" dirty="0"/>
          </a:p>
        </p:txBody>
      </p:sp>
      <p:pic>
        <p:nvPicPr>
          <p:cNvPr id="10" name="Grafik 9"/>
          <p:cNvPicPr/>
          <p:nvPr userDrawn="1"/>
        </p:nvPicPr>
        <p:blipFill>
          <a:blip r:embed="rId13" cstate="print">
            <a:extLst>
              <a:ext uri="{28A0092B-C50C-407E-A947-70E740481C1C}">
                <a14:useLocalDpi xmlns:a14="http://schemas.microsoft.com/office/drawing/2010/main" val="0"/>
              </a:ext>
            </a:extLst>
          </a:blip>
          <a:stretch>
            <a:fillRect/>
          </a:stretch>
        </p:blipFill>
        <p:spPr>
          <a:xfrm>
            <a:off x="7067882" y="360000"/>
            <a:ext cx="1619885" cy="43878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l" rtl="0" eaLnBrk="1" fontAlgn="base" hangingPunct="1">
        <a:lnSpc>
          <a:spcPts val="2200"/>
        </a:lnSpc>
        <a:spcBef>
          <a:spcPct val="0"/>
        </a:spcBef>
        <a:spcAft>
          <a:spcPct val="0"/>
        </a:spcAft>
        <a:defRPr sz="2200">
          <a:solidFill>
            <a:schemeClr val="tx2"/>
          </a:solidFill>
          <a:latin typeface="+mj-lt"/>
          <a:ea typeface="+mj-ea"/>
          <a:cs typeface="+mj-cs"/>
        </a:defRPr>
      </a:lvl1pPr>
      <a:lvl2pPr algn="l" rtl="0" eaLnBrk="1" fontAlgn="base" hangingPunct="1">
        <a:lnSpc>
          <a:spcPts val="2200"/>
        </a:lnSpc>
        <a:spcBef>
          <a:spcPct val="0"/>
        </a:spcBef>
        <a:spcAft>
          <a:spcPct val="0"/>
        </a:spcAft>
        <a:defRPr sz="2200">
          <a:solidFill>
            <a:schemeClr val="tx2"/>
          </a:solidFill>
          <a:latin typeface="Arial" charset="0"/>
          <a:ea typeface="ＭＳ Ｐゴシック" pitchFamily="-64" charset="-128"/>
        </a:defRPr>
      </a:lvl2pPr>
      <a:lvl3pPr algn="l" rtl="0" eaLnBrk="1" fontAlgn="base" hangingPunct="1">
        <a:lnSpc>
          <a:spcPts val="2200"/>
        </a:lnSpc>
        <a:spcBef>
          <a:spcPct val="0"/>
        </a:spcBef>
        <a:spcAft>
          <a:spcPct val="0"/>
        </a:spcAft>
        <a:defRPr sz="2200">
          <a:solidFill>
            <a:schemeClr val="tx2"/>
          </a:solidFill>
          <a:latin typeface="Arial" charset="0"/>
          <a:ea typeface="ＭＳ Ｐゴシック" pitchFamily="-64" charset="-128"/>
        </a:defRPr>
      </a:lvl3pPr>
      <a:lvl4pPr algn="l" rtl="0" eaLnBrk="1" fontAlgn="base" hangingPunct="1">
        <a:lnSpc>
          <a:spcPts val="2200"/>
        </a:lnSpc>
        <a:spcBef>
          <a:spcPct val="0"/>
        </a:spcBef>
        <a:spcAft>
          <a:spcPct val="0"/>
        </a:spcAft>
        <a:defRPr sz="2200">
          <a:solidFill>
            <a:schemeClr val="tx2"/>
          </a:solidFill>
          <a:latin typeface="Arial" charset="0"/>
          <a:ea typeface="ＭＳ Ｐゴシック" pitchFamily="-64" charset="-128"/>
        </a:defRPr>
      </a:lvl4pPr>
      <a:lvl5pPr algn="l" rtl="0" eaLnBrk="1" fontAlgn="base" hangingPunct="1">
        <a:lnSpc>
          <a:spcPts val="2200"/>
        </a:lnSpc>
        <a:spcBef>
          <a:spcPct val="0"/>
        </a:spcBef>
        <a:spcAft>
          <a:spcPct val="0"/>
        </a:spcAft>
        <a:defRPr sz="2200">
          <a:solidFill>
            <a:schemeClr val="tx2"/>
          </a:solidFill>
          <a:latin typeface="Arial" charset="0"/>
          <a:ea typeface="ＭＳ Ｐゴシック" pitchFamily="-64" charset="-128"/>
        </a:defRPr>
      </a:lvl5pPr>
      <a:lvl6pPr marL="457200" algn="l" rtl="0" eaLnBrk="1" fontAlgn="base" hangingPunct="1">
        <a:lnSpc>
          <a:spcPts val="2200"/>
        </a:lnSpc>
        <a:spcBef>
          <a:spcPct val="0"/>
        </a:spcBef>
        <a:spcAft>
          <a:spcPct val="0"/>
        </a:spcAft>
        <a:defRPr sz="2200">
          <a:solidFill>
            <a:schemeClr val="tx2"/>
          </a:solidFill>
          <a:latin typeface="Arial" charset="0"/>
          <a:ea typeface="ＭＳ Ｐゴシック" pitchFamily="-64" charset="-128"/>
        </a:defRPr>
      </a:lvl6pPr>
      <a:lvl7pPr marL="914400" algn="l" rtl="0" eaLnBrk="1" fontAlgn="base" hangingPunct="1">
        <a:lnSpc>
          <a:spcPts val="2200"/>
        </a:lnSpc>
        <a:spcBef>
          <a:spcPct val="0"/>
        </a:spcBef>
        <a:spcAft>
          <a:spcPct val="0"/>
        </a:spcAft>
        <a:defRPr sz="2200">
          <a:solidFill>
            <a:schemeClr val="tx2"/>
          </a:solidFill>
          <a:latin typeface="Arial" charset="0"/>
          <a:ea typeface="ＭＳ Ｐゴシック" pitchFamily="-64" charset="-128"/>
        </a:defRPr>
      </a:lvl7pPr>
      <a:lvl8pPr marL="1371600" algn="l" rtl="0" eaLnBrk="1" fontAlgn="base" hangingPunct="1">
        <a:lnSpc>
          <a:spcPts val="2200"/>
        </a:lnSpc>
        <a:spcBef>
          <a:spcPct val="0"/>
        </a:spcBef>
        <a:spcAft>
          <a:spcPct val="0"/>
        </a:spcAft>
        <a:defRPr sz="2200">
          <a:solidFill>
            <a:schemeClr val="tx2"/>
          </a:solidFill>
          <a:latin typeface="Arial" charset="0"/>
          <a:ea typeface="ＭＳ Ｐゴシック" pitchFamily="-64" charset="-128"/>
        </a:defRPr>
      </a:lvl8pPr>
      <a:lvl9pPr marL="1828800" algn="l" rtl="0" eaLnBrk="1" fontAlgn="base" hangingPunct="1">
        <a:lnSpc>
          <a:spcPts val="2200"/>
        </a:lnSpc>
        <a:spcBef>
          <a:spcPct val="0"/>
        </a:spcBef>
        <a:spcAft>
          <a:spcPct val="0"/>
        </a:spcAft>
        <a:defRPr sz="2200">
          <a:solidFill>
            <a:schemeClr val="tx2"/>
          </a:solidFill>
          <a:latin typeface="Arial" charset="0"/>
          <a:ea typeface="ＭＳ Ｐゴシック" pitchFamily="-64" charset="-128"/>
        </a:defRPr>
      </a:lvl9pPr>
    </p:titleStyle>
    <p:bodyStyle>
      <a:lvl1pPr marL="177800" indent="-177800" algn="l" rtl="0" eaLnBrk="1" fontAlgn="base" hangingPunct="1">
        <a:lnSpc>
          <a:spcPts val="2000"/>
        </a:lnSpc>
        <a:spcBef>
          <a:spcPct val="0"/>
        </a:spcBef>
        <a:spcAft>
          <a:spcPct val="0"/>
        </a:spcAft>
        <a:buClr>
          <a:srgbClr val="00488E"/>
        </a:buClr>
        <a:buChar char="•"/>
        <a:defRPr sz="1500">
          <a:solidFill>
            <a:schemeClr val="tx1"/>
          </a:solidFill>
          <a:latin typeface="+mn-lt"/>
          <a:ea typeface="+mn-ea"/>
          <a:cs typeface="+mn-cs"/>
        </a:defRPr>
      </a:lvl1pPr>
      <a:lvl2pPr marL="355600" indent="-176213" algn="l" rtl="0" eaLnBrk="1" fontAlgn="base" hangingPunct="1">
        <a:lnSpc>
          <a:spcPts val="2000"/>
        </a:lnSpc>
        <a:spcBef>
          <a:spcPct val="0"/>
        </a:spcBef>
        <a:spcAft>
          <a:spcPct val="0"/>
        </a:spcAft>
        <a:buChar char="•"/>
        <a:defRPr sz="1500">
          <a:solidFill>
            <a:schemeClr val="tx1"/>
          </a:solidFill>
          <a:latin typeface="+mn-lt"/>
          <a:ea typeface="+mn-ea"/>
        </a:defRPr>
      </a:lvl2pPr>
      <a:lvl3pPr marL="536575" indent="-179388" algn="l" rtl="0" eaLnBrk="1" fontAlgn="base" hangingPunct="1">
        <a:lnSpc>
          <a:spcPts val="2000"/>
        </a:lnSpc>
        <a:spcBef>
          <a:spcPct val="0"/>
        </a:spcBef>
        <a:spcAft>
          <a:spcPct val="0"/>
        </a:spcAft>
        <a:buChar char="•"/>
        <a:defRPr sz="1500">
          <a:solidFill>
            <a:schemeClr val="tx1"/>
          </a:solidFill>
          <a:latin typeface="+mn-lt"/>
          <a:ea typeface="+mn-ea"/>
        </a:defRPr>
      </a:lvl3pPr>
      <a:lvl4pPr marL="1738313" indent="-228600" algn="l" rtl="0" eaLnBrk="1" fontAlgn="base" hangingPunct="1">
        <a:lnSpc>
          <a:spcPts val="1500"/>
        </a:lnSpc>
        <a:spcBef>
          <a:spcPct val="0"/>
        </a:spcBef>
        <a:spcAft>
          <a:spcPct val="0"/>
        </a:spcAft>
        <a:buChar char="–"/>
        <a:defRPr sz="1000">
          <a:solidFill>
            <a:schemeClr val="bg2"/>
          </a:solidFill>
          <a:latin typeface="+mn-lt"/>
          <a:ea typeface="+mn-ea"/>
        </a:defRPr>
      </a:lvl4pPr>
      <a:lvl5pPr marL="2157413" indent="-228600" algn="l" rtl="0" eaLnBrk="1" fontAlgn="base" hangingPunct="1">
        <a:lnSpc>
          <a:spcPts val="1500"/>
        </a:lnSpc>
        <a:spcBef>
          <a:spcPct val="0"/>
        </a:spcBef>
        <a:spcAft>
          <a:spcPct val="0"/>
        </a:spcAft>
        <a:buChar char="»"/>
        <a:defRPr sz="1000">
          <a:solidFill>
            <a:schemeClr val="bg2"/>
          </a:solidFill>
          <a:latin typeface="+mn-lt"/>
          <a:ea typeface="+mn-ea"/>
        </a:defRPr>
      </a:lvl5pPr>
      <a:lvl6pPr marL="2614613" indent="-228600" algn="l" rtl="0" eaLnBrk="1" fontAlgn="base" hangingPunct="1">
        <a:lnSpc>
          <a:spcPts val="1500"/>
        </a:lnSpc>
        <a:spcBef>
          <a:spcPct val="0"/>
        </a:spcBef>
        <a:spcAft>
          <a:spcPct val="0"/>
        </a:spcAft>
        <a:buChar char="»"/>
        <a:defRPr sz="1000">
          <a:solidFill>
            <a:schemeClr val="bg2"/>
          </a:solidFill>
          <a:latin typeface="+mn-lt"/>
          <a:ea typeface="+mn-ea"/>
        </a:defRPr>
      </a:lvl6pPr>
      <a:lvl7pPr marL="3071813" indent="-228600" algn="l" rtl="0" eaLnBrk="1" fontAlgn="base" hangingPunct="1">
        <a:lnSpc>
          <a:spcPts val="1500"/>
        </a:lnSpc>
        <a:spcBef>
          <a:spcPct val="0"/>
        </a:spcBef>
        <a:spcAft>
          <a:spcPct val="0"/>
        </a:spcAft>
        <a:buChar char="»"/>
        <a:defRPr sz="1000">
          <a:solidFill>
            <a:schemeClr val="bg2"/>
          </a:solidFill>
          <a:latin typeface="+mn-lt"/>
          <a:ea typeface="+mn-ea"/>
        </a:defRPr>
      </a:lvl7pPr>
      <a:lvl8pPr marL="3529013" indent="-228600" algn="l" rtl="0" eaLnBrk="1" fontAlgn="base" hangingPunct="1">
        <a:lnSpc>
          <a:spcPts val="1500"/>
        </a:lnSpc>
        <a:spcBef>
          <a:spcPct val="0"/>
        </a:spcBef>
        <a:spcAft>
          <a:spcPct val="0"/>
        </a:spcAft>
        <a:buChar char="»"/>
        <a:defRPr sz="1000">
          <a:solidFill>
            <a:schemeClr val="bg2"/>
          </a:solidFill>
          <a:latin typeface="+mn-lt"/>
          <a:ea typeface="+mn-ea"/>
        </a:defRPr>
      </a:lvl8pPr>
      <a:lvl9pPr marL="3986213" indent="-228600" algn="l" rtl="0" eaLnBrk="1" fontAlgn="base" hangingPunct="1">
        <a:lnSpc>
          <a:spcPts val="1500"/>
        </a:lnSpc>
        <a:spcBef>
          <a:spcPct val="0"/>
        </a:spcBef>
        <a:spcAft>
          <a:spcPct val="0"/>
        </a:spcAft>
        <a:buChar char="»"/>
        <a:defRPr sz="1000">
          <a:solidFill>
            <a:schemeClr val="bg2"/>
          </a:solidFill>
          <a:latin typeface="+mn-lt"/>
          <a:ea typeface="+mn-ea"/>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425450" y="1043459"/>
            <a:ext cx="7098878" cy="441325"/>
          </a:xfrm>
        </p:spPr>
        <p:txBody>
          <a:bodyPr/>
          <a:lstStyle/>
          <a:p>
            <a:r>
              <a:rPr lang="de-AT" sz="1800" b="1" dirty="0"/>
              <a:t>Formfreie Vollmachten im Zuge des Wechselprozesses</a:t>
            </a:r>
            <a:r>
              <a:rPr lang="de-AT" dirty="0"/>
              <a:t/>
            </a:r>
            <a:br>
              <a:rPr lang="de-AT" dirty="0"/>
            </a:br>
            <a:endParaRPr lang="en-US" dirty="0"/>
          </a:p>
        </p:txBody>
      </p:sp>
      <p:sp>
        <p:nvSpPr>
          <p:cNvPr id="23555" name="Rectangle 3"/>
          <p:cNvSpPr>
            <a:spLocks noGrp="1" noChangeArrowheads="1"/>
          </p:cNvSpPr>
          <p:nvPr>
            <p:ph type="subTitle" idx="1"/>
          </p:nvPr>
        </p:nvSpPr>
        <p:spPr>
          <a:xfrm>
            <a:off x="425450" y="1700808"/>
            <a:ext cx="7602934" cy="4248472"/>
          </a:xfrm>
        </p:spPr>
        <p:txBody>
          <a:bodyPr/>
          <a:lstStyle/>
          <a:p>
            <a:pPr marL="342900" lvl="0" indent="-342900">
              <a:spcBef>
                <a:spcPts val="600"/>
              </a:spcBef>
              <a:spcAft>
                <a:spcPts val="600"/>
              </a:spcAft>
              <a:buFont typeface="Arial" panose="020B0604020202020204" pitchFamily="34" charset="0"/>
              <a:buChar char="•"/>
            </a:pPr>
            <a:r>
              <a:rPr lang="de-DE" sz="1800" b="1" dirty="0">
                <a:solidFill>
                  <a:srgbClr val="00488E"/>
                </a:solidFill>
              </a:rPr>
              <a:t>Verfahren 99</a:t>
            </a:r>
          </a:p>
          <a:p>
            <a:pPr marL="800100" lvl="1" indent="-342900">
              <a:spcAft>
                <a:spcPts val="300"/>
              </a:spcAft>
              <a:buFont typeface="Symbol" panose="05050102010706020507" pitchFamily="18" charset="2"/>
              <a:buChar char="-"/>
            </a:pPr>
            <a:r>
              <a:rPr lang="de-DE" sz="1400" dirty="0">
                <a:latin typeface="Georgia" pitchFamily="-64" charset="0"/>
                <a:ea typeface="+mj-ea"/>
                <a:cs typeface="+mj-cs"/>
              </a:rPr>
              <a:t>Das „Verfahren 99 – individuelles Verfahren“ sollte als kurzfristige Übergangslösung  für neue Verfahren dienen, bis </a:t>
            </a:r>
            <a:r>
              <a:rPr lang="de-DE" sz="1400" dirty="0" smtClean="0">
                <a:latin typeface="Georgia" pitchFamily="-64" charset="0"/>
                <a:ea typeface="+mj-ea"/>
                <a:cs typeface="+mj-cs"/>
              </a:rPr>
              <a:t>diese </a:t>
            </a:r>
            <a:r>
              <a:rPr lang="de-DE" sz="1400" dirty="0">
                <a:latin typeface="Georgia" pitchFamily="-64" charset="0"/>
                <a:ea typeface="+mj-ea"/>
                <a:cs typeface="+mj-cs"/>
              </a:rPr>
              <a:t>in die Technische Dokumentation aufgenommen </a:t>
            </a:r>
            <a:r>
              <a:rPr lang="de-DE" sz="1400" dirty="0" smtClean="0">
                <a:latin typeface="Georgia" pitchFamily="-64" charset="0"/>
                <a:ea typeface="+mj-ea"/>
                <a:cs typeface="+mj-cs"/>
              </a:rPr>
              <a:t>wurden.</a:t>
            </a:r>
            <a:endParaRPr lang="de-DE" sz="1400" dirty="0">
              <a:latin typeface="Georgia" pitchFamily="-64" charset="0"/>
              <a:ea typeface="+mj-ea"/>
              <a:cs typeface="+mj-cs"/>
            </a:endParaRPr>
          </a:p>
          <a:p>
            <a:pPr marL="800100" lvl="1" indent="-342900">
              <a:spcAft>
                <a:spcPts val="300"/>
              </a:spcAft>
              <a:buFont typeface="Symbol" panose="05050102010706020507" pitchFamily="18" charset="2"/>
              <a:buChar char="-"/>
            </a:pPr>
            <a:r>
              <a:rPr lang="de-DE" sz="1400" dirty="0">
                <a:latin typeface="Georgia" pitchFamily="-64" charset="0"/>
                <a:ea typeface="+mj-ea"/>
                <a:cs typeface="+mj-cs"/>
              </a:rPr>
              <a:t>Um eine rasche Aufnahme von neuen Verfahren in die Technische Dokumentation zu gewährleisten und Missbrauch vorzubeugen, wurde im Dezember 16 eine Änderung des Prozesses zur Konsultation </a:t>
            </a:r>
            <a:r>
              <a:rPr lang="de-DE" sz="1400" dirty="0" smtClean="0">
                <a:latin typeface="Georgia" pitchFamily="-64" charset="0"/>
                <a:ea typeface="+mj-ea"/>
                <a:cs typeface="+mj-cs"/>
              </a:rPr>
              <a:t>gebracht. </a:t>
            </a:r>
            <a:r>
              <a:rPr lang="de-DE" sz="1400" dirty="0">
                <a:latin typeface="Georgia" pitchFamily="-64" charset="0"/>
                <a:ea typeface="+mj-ea"/>
                <a:cs typeface="+mj-cs"/>
              </a:rPr>
              <a:t>Die Änderung wurde seitens einiger Lieferanten abgelehnt und das Verfahren 99 wird weiterhin missbräuchlich </a:t>
            </a:r>
            <a:r>
              <a:rPr lang="de-DE" sz="1400" dirty="0" smtClean="0">
                <a:latin typeface="Georgia" pitchFamily="-64" charset="0"/>
                <a:ea typeface="+mj-ea"/>
                <a:cs typeface="+mj-cs"/>
              </a:rPr>
              <a:t>verwendet.</a:t>
            </a:r>
            <a:endParaRPr lang="de-DE" sz="1400" dirty="0">
              <a:latin typeface="Georgia" pitchFamily="-64" charset="0"/>
              <a:ea typeface="+mj-ea"/>
              <a:cs typeface="+mj-cs"/>
            </a:endParaRPr>
          </a:p>
          <a:p>
            <a:pPr marL="800100" lvl="1" indent="-342900">
              <a:spcAft>
                <a:spcPts val="300"/>
              </a:spcAft>
              <a:buFont typeface="Symbol" panose="05050102010706020507" pitchFamily="18" charset="2"/>
              <a:buChar char="-"/>
            </a:pPr>
            <a:r>
              <a:rPr lang="de-DE" sz="1400" dirty="0">
                <a:latin typeface="Georgia" pitchFamily="-64" charset="0"/>
                <a:ea typeface="+mj-ea"/>
                <a:cs typeface="+mj-cs"/>
              </a:rPr>
              <a:t>Die Verwendung des Verfahrens 99 führt u.a. zu ungewollten Kundenwechsel und hohem manuellen Rückabwicklungsaufwand seitens Netzbetreiber und Lieferanten. Darüber hinaus muss die Rückabwicklung meist außerhalb der Wechselplattform </a:t>
            </a:r>
            <a:r>
              <a:rPr lang="de-DE" sz="1400" dirty="0" smtClean="0">
                <a:latin typeface="Georgia" pitchFamily="-64" charset="0"/>
                <a:ea typeface="+mj-ea"/>
                <a:cs typeface="+mj-cs"/>
              </a:rPr>
              <a:t>erfolgen.</a:t>
            </a:r>
            <a:endParaRPr lang="de-DE" sz="1400" dirty="0" smtClean="0">
              <a:latin typeface="Georgia" pitchFamily="-64" charset="0"/>
              <a:ea typeface="+mj-ea"/>
              <a:cs typeface="+mj-cs"/>
            </a:endParaRPr>
          </a:p>
        </p:txBody>
      </p:sp>
      <p:sp>
        <p:nvSpPr>
          <p:cNvPr id="23557" name="Rectangle 5"/>
          <p:cNvSpPr>
            <a:spLocks noChangeArrowheads="1"/>
          </p:cNvSpPr>
          <p:nvPr/>
        </p:nvSpPr>
        <p:spPr bwMode="auto">
          <a:xfrm>
            <a:off x="425450" y="4219575"/>
            <a:ext cx="4048125" cy="73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l">
              <a:lnSpc>
                <a:spcPts val="2200"/>
              </a:lnSpc>
            </a:pPr>
            <a:endParaRPr lang="de-DE" sz="15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subTitle" idx="1"/>
          </p:nvPr>
        </p:nvSpPr>
        <p:spPr>
          <a:xfrm>
            <a:off x="425450" y="1556792"/>
            <a:ext cx="7602934" cy="4248472"/>
          </a:xfrm>
        </p:spPr>
        <p:txBody>
          <a:bodyPr/>
          <a:lstStyle/>
          <a:p>
            <a:pPr marL="0" lvl="1" indent="0">
              <a:lnSpc>
                <a:spcPts val="3600"/>
              </a:lnSpc>
              <a:spcBef>
                <a:spcPts val="600"/>
              </a:spcBef>
              <a:spcAft>
                <a:spcPts val="600"/>
              </a:spcAft>
              <a:buClr>
                <a:srgbClr val="00488E"/>
              </a:buClr>
              <a:buNone/>
            </a:pPr>
            <a:r>
              <a:rPr lang="de-DE" sz="1800" b="1" dirty="0" smtClean="0">
                <a:solidFill>
                  <a:srgbClr val="00488E"/>
                </a:solidFill>
                <a:latin typeface="Georgia" pitchFamily="-64" charset="0"/>
                <a:cs typeface="+mn-cs"/>
              </a:rPr>
              <a:t>Lösungsvorschlag für die Implementierung neuer Verfahren</a:t>
            </a:r>
            <a:endParaRPr lang="de-DE" sz="1800" b="1" dirty="0">
              <a:solidFill>
                <a:srgbClr val="00488E"/>
              </a:solidFill>
              <a:latin typeface="Georgia" pitchFamily="-64" charset="0"/>
              <a:cs typeface="+mn-cs"/>
            </a:endParaRPr>
          </a:p>
          <a:p>
            <a:pPr marL="800100" lvl="1" indent="-342900">
              <a:spcAft>
                <a:spcPts val="300"/>
              </a:spcAft>
              <a:buFont typeface="Symbol" panose="05050102010706020507" pitchFamily="18" charset="2"/>
              <a:buChar char="-"/>
            </a:pPr>
            <a:r>
              <a:rPr lang="de-DE" sz="1400" dirty="0" smtClean="0">
                <a:latin typeface="Georgia" pitchFamily="-64" charset="0"/>
                <a:ea typeface="+mj-ea"/>
                <a:cs typeface="+mj-cs"/>
              </a:rPr>
              <a:t>Das Schema lässt derzeit die Verfahren 1 bis 9 sowie 99 zu</a:t>
            </a:r>
            <a:br>
              <a:rPr lang="de-DE" sz="1400" dirty="0" smtClean="0">
                <a:latin typeface="Georgia" pitchFamily="-64" charset="0"/>
                <a:ea typeface="+mj-ea"/>
                <a:cs typeface="+mj-cs"/>
              </a:rPr>
            </a:br>
            <a:r>
              <a:rPr lang="de-DE" sz="1400" dirty="0" smtClean="0">
                <a:latin typeface="Georgia" pitchFamily="-64" charset="0"/>
                <a:ea typeface="+mj-ea"/>
                <a:cs typeface="+mj-cs"/>
              </a:rPr>
              <a:t>Erweiterung des Wertebereichs von 1 bis 99 im Schema</a:t>
            </a:r>
          </a:p>
          <a:p>
            <a:pPr marL="800100" lvl="1" indent="-342900">
              <a:spcAft>
                <a:spcPts val="300"/>
              </a:spcAft>
              <a:buFont typeface="Symbol" panose="05050102010706020507" pitchFamily="18" charset="2"/>
              <a:buChar char="-"/>
            </a:pPr>
            <a:r>
              <a:rPr lang="de-DE" sz="1400" dirty="0" smtClean="0">
                <a:latin typeface="Georgia" pitchFamily="-64" charset="0"/>
                <a:ea typeface="+mj-ea"/>
                <a:cs typeface="+mj-cs"/>
              </a:rPr>
              <a:t>In den jeweiligen Systemen der Marktpartner  sind nur genehmigte Verfahren gemäß der Technischen Dokumentation freigeschalten</a:t>
            </a:r>
          </a:p>
          <a:p>
            <a:pPr marL="800100" lvl="1" indent="-342900">
              <a:spcAft>
                <a:spcPts val="300"/>
              </a:spcAft>
              <a:buFont typeface="Symbol" panose="05050102010706020507" pitchFamily="18" charset="2"/>
              <a:buChar char="-"/>
            </a:pPr>
            <a:r>
              <a:rPr lang="de-DE" sz="1400" dirty="0" smtClean="0">
                <a:latin typeface="Georgia" pitchFamily="-64" charset="0"/>
                <a:ea typeface="+mj-ea"/>
                <a:cs typeface="+mj-cs"/>
              </a:rPr>
              <a:t>Sobald ein neues Verfahren in die Technische Dokumentation aufgenommen wird, wird der Wert für das Verfahren in den Systemen der Marktpartner aktiviert</a:t>
            </a:r>
          </a:p>
          <a:p>
            <a:pPr marL="800100" lvl="1" indent="-342900">
              <a:spcAft>
                <a:spcPts val="300"/>
              </a:spcAft>
              <a:buFont typeface="Symbol" panose="05050102010706020507" pitchFamily="18" charset="2"/>
              <a:buChar char="-"/>
            </a:pPr>
            <a:r>
              <a:rPr lang="de-DE" sz="1400" dirty="0">
                <a:latin typeface="Georgia" pitchFamily="-64" charset="0"/>
                <a:ea typeface="+mj-ea"/>
                <a:cs typeface="+mj-cs"/>
              </a:rPr>
              <a:t>E</a:t>
            </a:r>
            <a:r>
              <a:rPr lang="de-DE" sz="1400" dirty="0" smtClean="0">
                <a:latin typeface="Georgia" pitchFamily="-64" charset="0"/>
                <a:ea typeface="+mj-ea"/>
                <a:cs typeface="+mj-cs"/>
              </a:rPr>
              <a:t>in Gremium/Arbeitskreis (z.B. ECA, Österreichs Energie, </a:t>
            </a:r>
            <a:r>
              <a:rPr lang="de-DE" sz="1400" dirty="0" err="1" smtClean="0">
                <a:latin typeface="Georgia" pitchFamily="-64" charset="0"/>
                <a:ea typeface="+mj-ea"/>
                <a:cs typeface="+mj-cs"/>
              </a:rPr>
              <a:t>AxCS</a:t>
            </a:r>
            <a:r>
              <a:rPr lang="de-DE" sz="1400" dirty="0" smtClean="0">
                <a:latin typeface="Georgia" pitchFamily="-64" charset="0"/>
                <a:ea typeface="+mj-ea"/>
                <a:cs typeface="+mj-cs"/>
              </a:rPr>
              <a:t>..) sollte Anträge für neue Verfahren prüfen, um Rechtssicherheit zu gewährleisten, bevor diese in die Technische Dokumentation aufgenommen werden</a:t>
            </a:r>
          </a:p>
        </p:txBody>
      </p:sp>
      <p:sp>
        <p:nvSpPr>
          <p:cNvPr id="23557" name="Rectangle 5"/>
          <p:cNvSpPr>
            <a:spLocks noChangeArrowheads="1"/>
          </p:cNvSpPr>
          <p:nvPr/>
        </p:nvSpPr>
        <p:spPr bwMode="auto">
          <a:xfrm>
            <a:off x="425450" y="4219575"/>
            <a:ext cx="4048125" cy="73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l">
              <a:lnSpc>
                <a:spcPts val="2200"/>
              </a:lnSpc>
            </a:pPr>
            <a:endParaRPr lang="de-DE" sz="1500" dirty="0"/>
          </a:p>
        </p:txBody>
      </p:sp>
    </p:spTree>
    <p:extLst>
      <p:ext uri="{BB962C8B-B14F-4D97-AF65-F5344CB8AC3E}">
        <p14:creationId xmlns:p14="http://schemas.microsoft.com/office/powerpoint/2010/main" val="22733811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subTitle" idx="1"/>
          </p:nvPr>
        </p:nvSpPr>
        <p:spPr>
          <a:xfrm>
            <a:off x="425450" y="1700808"/>
            <a:ext cx="7602934" cy="4248472"/>
          </a:xfrm>
        </p:spPr>
        <p:txBody>
          <a:bodyPr/>
          <a:lstStyle/>
          <a:p>
            <a:pPr marL="342900" indent="-342900">
              <a:spcBef>
                <a:spcPts val="600"/>
              </a:spcBef>
              <a:spcAft>
                <a:spcPts val="600"/>
              </a:spcAft>
              <a:buFont typeface="Arial" panose="020B0604020202020204" pitchFamily="34" charset="0"/>
              <a:buChar char="•"/>
            </a:pPr>
            <a:r>
              <a:rPr lang="de-DE" sz="1800" b="1" dirty="0" smtClean="0">
                <a:solidFill>
                  <a:srgbClr val="00488E"/>
                </a:solidFill>
              </a:rPr>
              <a:t>Kunde hat nie Vollmacht erteilt</a:t>
            </a:r>
            <a:endParaRPr lang="de-DE" sz="1800" b="1" dirty="0">
              <a:solidFill>
                <a:srgbClr val="00488E"/>
              </a:solidFill>
            </a:endParaRPr>
          </a:p>
          <a:p>
            <a:pPr marL="800100" lvl="1" indent="-342900">
              <a:spcAft>
                <a:spcPts val="300"/>
              </a:spcAft>
              <a:buFont typeface="Symbol" panose="05050102010706020507" pitchFamily="18" charset="2"/>
              <a:buChar char="-"/>
            </a:pPr>
            <a:r>
              <a:rPr lang="de-DE" sz="1400" dirty="0" smtClean="0">
                <a:latin typeface="Georgia" pitchFamily="-64" charset="0"/>
                <a:ea typeface="+mj-ea"/>
                <a:cs typeface="+mj-cs"/>
              </a:rPr>
              <a:t>Immer </a:t>
            </a:r>
            <a:r>
              <a:rPr lang="de-DE" sz="1400" dirty="0">
                <a:latin typeface="Georgia" pitchFamily="-64" charset="0"/>
                <a:ea typeface="+mj-ea"/>
                <a:cs typeface="+mj-cs"/>
              </a:rPr>
              <a:t>in Verbindung mit Verfahren 99 nach bereits erfolgtem Wechsel. </a:t>
            </a:r>
            <a:br>
              <a:rPr lang="de-DE" sz="1400" dirty="0">
                <a:latin typeface="Georgia" pitchFamily="-64" charset="0"/>
                <a:ea typeface="+mj-ea"/>
                <a:cs typeface="+mj-cs"/>
              </a:rPr>
            </a:br>
            <a:r>
              <a:rPr lang="de-DE" sz="1400" dirty="0">
                <a:latin typeface="Georgia" pitchFamily="-64" charset="0"/>
                <a:ea typeface="+mj-ea"/>
                <a:cs typeface="+mj-cs"/>
              </a:rPr>
              <a:t>Meldung dieser Rücktritte erfolgt vom Lieferanten per Mail und in einer Zeitspanne von 14 Tage nach dem Wechsel und später. Für den NB ein erheblicher Mehraufwand bei der Rückabwicklung resultierend aus der nicht wahrgenommen Sorgfaltspflicht einiger </a:t>
            </a:r>
            <a:r>
              <a:rPr lang="de-DE" sz="1400" dirty="0" smtClean="0">
                <a:latin typeface="Georgia" pitchFamily="-64" charset="0"/>
                <a:ea typeface="+mj-ea"/>
                <a:cs typeface="+mj-cs"/>
              </a:rPr>
              <a:t>Lieferanten. </a:t>
            </a:r>
            <a:endParaRPr lang="de-DE" sz="1400" b="1" dirty="0" smtClean="0">
              <a:solidFill>
                <a:srgbClr val="00488E"/>
              </a:solidFill>
            </a:endParaRPr>
          </a:p>
          <a:p>
            <a:pPr marL="342900" lvl="1" indent="-342900">
              <a:lnSpc>
                <a:spcPts val="3600"/>
              </a:lnSpc>
              <a:spcBef>
                <a:spcPts val="600"/>
              </a:spcBef>
              <a:spcAft>
                <a:spcPts val="600"/>
              </a:spcAft>
              <a:buClr>
                <a:srgbClr val="00488E"/>
              </a:buClr>
              <a:buFont typeface="Arial" panose="020B0604020202020204" pitchFamily="34" charset="0"/>
              <a:buChar char="•"/>
            </a:pPr>
            <a:r>
              <a:rPr lang="de-DE" sz="1800" b="1" dirty="0">
                <a:solidFill>
                  <a:srgbClr val="00488E"/>
                </a:solidFill>
                <a:latin typeface="Georgia" pitchFamily="-64" charset="0"/>
                <a:cs typeface="+mn-cs"/>
              </a:rPr>
              <a:t>Kunde </a:t>
            </a:r>
            <a:r>
              <a:rPr lang="de-DE" sz="1800" b="1" dirty="0" smtClean="0">
                <a:solidFill>
                  <a:srgbClr val="00488E"/>
                </a:solidFill>
                <a:latin typeface="Georgia" pitchFamily="-64" charset="0"/>
                <a:cs typeface="+mn-cs"/>
              </a:rPr>
              <a:t>macht von seinem Rücktrittsrecht gemäß § 11 FAGG Gebrauch</a:t>
            </a:r>
          </a:p>
          <a:p>
            <a:pPr marL="800100" lvl="1" indent="-342900">
              <a:spcAft>
                <a:spcPts val="300"/>
              </a:spcAft>
              <a:buClr>
                <a:srgbClr val="00488E"/>
              </a:buClr>
              <a:buFont typeface="Symbol" panose="05050102010706020507" pitchFamily="18" charset="2"/>
              <a:buChar char="-"/>
            </a:pPr>
            <a:r>
              <a:rPr lang="de-DE" sz="1400" dirty="0" smtClean="0">
                <a:latin typeface="Georgia" pitchFamily="-64" charset="0"/>
                <a:ea typeface="+mj-ea"/>
                <a:cs typeface="+mj-cs"/>
              </a:rPr>
              <a:t>Auch </a:t>
            </a:r>
            <a:r>
              <a:rPr lang="de-DE" sz="1400" dirty="0">
                <a:latin typeface="Georgia" pitchFamily="-64" charset="0"/>
                <a:ea typeface="+mj-ea"/>
                <a:cs typeface="+mj-cs"/>
              </a:rPr>
              <a:t>hier erfolgt die Meldung erst 14 Tagen nach dem Wechsel und später. Für den NB nicht nachvollziehbar da ja die 14 tägige Rücktrittsfrist innerhalb der Wechselfrist möglich ist und mit dem Storno des Wechsels vollzogen werden kann. Nach erfolgtem Wechsel sollte daher keine Rückabwicklung mehr möglich </a:t>
            </a:r>
            <a:r>
              <a:rPr lang="de-DE" sz="1400" dirty="0" smtClean="0">
                <a:latin typeface="Georgia" pitchFamily="-64" charset="0"/>
                <a:ea typeface="+mj-ea"/>
                <a:cs typeface="+mj-cs"/>
              </a:rPr>
              <a:t>sein.</a:t>
            </a:r>
            <a:endParaRPr lang="de-DE" sz="1400" dirty="0">
              <a:latin typeface="Georgia" pitchFamily="-64" charset="0"/>
              <a:ea typeface="+mj-ea"/>
              <a:cs typeface="+mj-cs"/>
            </a:endParaRPr>
          </a:p>
        </p:txBody>
      </p:sp>
      <p:sp>
        <p:nvSpPr>
          <p:cNvPr id="6" name="Rectangle 2"/>
          <p:cNvSpPr>
            <a:spLocks noGrp="1" noChangeArrowheads="1"/>
          </p:cNvSpPr>
          <p:nvPr>
            <p:ph type="ctrTitle"/>
          </p:nvPr>
        </p:nvSpPr>
        <p:spPr>
          <a:xfrm>
            <a:off x="425450" y="1043459"/>
            <a:ext cx="7098878" cy="441325"/>
          </a:xfrm>
        </p:spPr>
        <p:txBody>
          <a:bodyPr/>
          <a:lstStyle/>
          <a:p>
            <a:r>
              <a:rPr lang="de-AT" sz="1800" b="1" dirty="0" smtClean="0"/>
              <a:t>Vermehrte Vertragswiderrufe</a:t>
            </a:r>
            <a:r>
              <a:rPr lang="de-AT" dirty="0"/>
              <a:t/>
            </a:r>
            <a:br>
              <a:rPr lang="de-AT" dirty="0"/>
            </a:br>
            <a:endParaRPr lang="en-US" dirty="0"/>
          </a:p>
        </p:txBody>
      </p:sp>
    </p:spTree>
    <p:extLst>
      <p:ext uri="{BB962C8B-B14F-4D97-AF65-F5344CB8AC3E}">
        <p14:creationId xmlns:p14="http://schemas.microsoft.com/office/powerpoint/2010/main" val="1001481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subTitle" idx="1"/>
          </p:nvPr>
        </p:nvSpPr>
        <p:spPr>
          <a:xfrm>
            <a:off x="425450" y="1700808"/>
            <a:ext cx="7602934" cy="4248472"/>
          </a:xfrm>
        </p:spPr>
        <p:txBody>
          <a:bodyPr/>
          <a:lstStyle/>
          <a:p>
            <a:pPr marL="342900" lvl="1" indent="-342900">
              <a:lnSpc>
                <a:spcPts val="3600"/>
              </a:lnSpc>
              <a:spcBef>
                <a:spcPts val="600"/>
              </a:spcBef>
              <a:spcAft>
                <a:spcPts val="600"/>
              </a:spcAft>
              <a:buClr>
                <a:srgbClr val="00488E"/>
              </a:buClr>
              <a:buFont typeface="Arial" panose="020B0604020202020204" pitchFamily="34" charset="0"/>
              <a:buChar char="•"/>
            </a:pPr>
            <a:r>
              <a:rPr lang="de-DE" sz="1800" b="1" dirty="0">
                <a:solidFill>
                  <a:srgbClr val="00488E"/>
                </a:solidFill>
                <a:latin typeface="Georgia" pitchFamily="-64" charset="0"/>
                <a:cs typeface="+mn-cs"/>
              </a:rPr>
              <a:t>Im letzten Jahr werden vermehrt unberechtigte Beharrungen seitens  einiger Lieferanten  festgestellt</a:t>
            </a:r>
          </a:p>
          <a:p>
            <a:pPr marL="800100" lvl="1" indent="-342900">
              <a:spcAft>
                <a:spcPts val="300"/>
              </a:spcAft>
              <a:buFont typeface="Symbol" panose="05050102010706020507" pitchFamily="18" charset="2"/>
              <a:buChar char="-"/>
            </a:pPr>
            <a:r>
              <a:rPr lang="de-DE" sz="1400" dirty="0">
                <a:latin typeface="Georgia" pitchFamily="-64" charset="0"/>
                <a:ea typeface="+mj-ea"/>
                <a:cs typeface="+mj-cs"/>
              </a:rPr>
              <a:t>Gründe hierfür: </a:t>
            </a:r>
          </a:p>
          <a:p>
            <a:pPr marL="981075" lvl="2" indent="-342900">
              <a:spcAft>
                <a:spcPts val="300"/>
              </a:spcAft>
              <a:buFont typeface="Symbol" panose="05050102010706020507" pitchFamily="18" charset="2"/>
              <a:buChar char="-"/>
            </a:pPr>
            <a:r>
              <a:rPr lang="de-DE" sz="1400" dirty="0" smtClean="0">
                <a:latin typeface="Georgia" pitchFamily="-64" charset="0"/>
                <a:ea typeface="+mj-ea"/>
                <a:cs typeface="+mj-cs"/>
              </a:rPr>
              <a:t>Lieferant übermittelt bewusst keine Vollmacht/Kündigung</a:t>
            </a:r>
          </a:p>
          <a:p>
            <a:pPr marL="981075" lvl="2" indent="-342900">
              <a:spcAft>
                <a:spcPts val="300"/>
              </a:spcAft>
              <a:buFont typeface="Symbol" panose="05050102010706020507" pitchFamily="18" charset="2"/>
              <a:buChar char="-"/>
            </a:pPr>
            <a:r>
              <a:rPr lang="de-DE" sz="1400" dirty="0" smtClean="0">
                <a:latin typeface="Georgia" pitchFamily="-64" charset="0"/>
                <a:ea typeface="+mj-ea"/>
                <a:cs typeface="+mj-cs"/>
              </a:rPr>
              <a:t>Lieferant gestaltet seine Lieferverträge „absichtlich“ gesetzeswidrig, ohne dem Kunden über die Rechtsfolgen aufzuklären</a:t>
            </a:r>
          </a:p>
          <a:p>
            <a:pPr marL="800100" lvl="1" indent="-342900">
              <a:spcAft>
                <a:spcPts val="300"/>
              </a:spcAft>
              <a:buFont typeface="Symbol" panose="05050102010706020507" pitchFamily="18" charset="2"/>
              <a:buChar char="-"/>
            </a:pPr>
            <a:endParaRPr lang="de-DE" sz="1400" dirty="0" smtClean="0">
              <a:latin typeface="Georgia" pitchFamily="-64" charset="0"/>
              <a:ea typeface="+mj-ea"/>
              <a:cs typeface="+mj-cs"/>
            </a:endParaRPr>
          </a:p>
          <a:p>
            <a:pPr marL="800100" lvl="1" indent="-342900">
              <a:spcAft>
                <a:spcPts val="300"/>
              </a:spcAft>
              <a:buFont typeface="Symbol" panose="05050102010706020507" pitchFamily="18" charset="2"/>
              <a:buChar char="-"/>
            </a:pPr>
            <a:r>
              <a:rPr lang="de-DE" sz="1400" dirty="0" smtClean="0">
                <a:latin typeface="Georgia" pitchFamily="-64" charset="0"/>
                <a:ea typeface="+mj-ea"/>
                <a:cs typeface="+mj-cs"/>
              </a:rPr>
              <a:t>Diese </a:t>
            </a:r>
            <a:r>
              <a:rPr lang="de-DE" sz="1400" dirty="0">
                <a:latin typeface="Georgia" pitchFamily="-64" charset="0"/>
                <a:ea typeface="+mj-ea"/>
                <a:cs typeface="+mj-cs"/>
              </a:rPr>
              <a:t>Lieferanten setzen sich über alle bestehenden gesetzlichen Regelungen (</a:t>
            </a:r>
            <a:r>
              <a:rPr lang="de-AT" sz="1400" dirty="0" err="1">
                <a:latin typeface="Georgia" pitchFamily="-64" charset="0"/>
                <a:ea typeface="+mj-ea"/>
                <a:cs typeface="+mj-cs"/>
              </a:rPr>
              <a:t>ElWOG</a:t>
            </a:r>
            <a:r>
              <a:rPr lang="de-AT" sz="1400" dirty="0">
                <a:latin typeface="Georgia" pitchFamily="-64" charset="0"/>
                <a:ea typeface="+mj-ea"/>
                <a:cs typeface="+mj-cs"/>
              </a:rPr>
              <a:t>, Wechselverordnung, Technische Dokumentation, Vertragsrecht) hinweg und werden in jedem Fall vertragsbrüchig und verstoßen gegen allgemeine </a:t>
            </a:r>
            <a:r>
              <a:rPr lang="de-AT" sz="1400" dirty="0" smtClean="0">
                <a:latin typeface="Georgia" pitchFamily="-64" charset="0"/>
                <a:ea typeface="+mj-ea"/>
                <a:cs typeface="+mj-cs"/>
              </a:rPr>
              <a:t>Wettbewerbsregeln.</a:t>
            </a:r>
            <a:endParaRPr lang="de-AT" sz="1400" dirty="0">
              <a:latin typeface="Georgia" pitchFamily="-64" charset="0"/>
              <a:ea typeface="+mj-ea"/>
              <a:cs typeface="+mj-cs"/>
            </a:endParaRPr>
          </a:p>
          <a:p>
            <a:pPr marL="800100" lvl="1" indent="-342900">
              <a:spcAft>
                <a:spcPts val="300"/>
              </a:spcAft>
              <a:buFont typeface="Symbol" panose="05050102010706020507" pitchFamily="18" charset="2"/>
              <a:buChar char="-"/>
            </a:pPr>
            <a:r>
              <a:rPr lang="de-AT" sz="1400" dirty="0">
                <a:latin typeface="Georgia" pitchFamily="-64" charset="0"/>
                <a:ea typeface="+mj-ea"/>
                <a:cs typeface="+mj-cs"/>
              </a:rPr>
              <a:t>Leider hat der aktuelle Lieferant keine Möglichkeit unberechtigte Wechsel zu </a:t>
            </a:r>
            <a:r>
              <a:rPr lang="de-AT" sz="1400" dirty="0" smtClean="0">
                <a:latin typeface="Georgia" pitchFamily="-64" charset="0"/>
                <a:ea typeface="+mj-ea"/>
                <a:cs typeface="+mj-cs"/>
              </a:rPr>
              <a:t>verhindern </a:t>
            </a:r>
            <a:r>
              <a:rPr lang="de-AT" sz="1400" dirty="0">
                <a:latin typeface="Georgia" pitchFamily="-64" charset="0"/>
                <a:ea typeface="+mj-ea"/>
                <a:cs typeface="+mj-cs"/>
              </a:rPr>
              <a:t>und könnte nur gegen den Kunden Ersatzansprüche geltend </a:t>
            </a:r>
            <a:r>
              <a:rPr lang="de-AT" sz="1400" dirty="0" smtClean="0">
                <a:latin typeface="Georgia" pitchFamily="-64" charset="0"/>
                <a:ea typeface="+mj-ea"/>
                <a:cs typeface="+mj-cs"/>
              </a:rPr>
              <a:t>machen.</a:t>
            </a:r>
            <a:endParaRPr lang="de-DE" sz="1400" dirty="0">
              <a:latin typeface="Georgia" pitchFamily="-64" charset="0"/>
              <a:ea typeface="+mj-ea"/>
              <a:cs typeface="+mj-cs"/>
            </a:endParaRPr>
          </a:p>
        </p:txBody>
      </p:sp>
      <p:sp>
        <p:nvSpPr>
          <p:cNvPr id="6" name="Rectangle 2"/>
          <p:cNvSpPr>
            <a:spLocks noGrp="1" noChangeArrowheads="1"/>
          </p:cNvSpPr>
          <p:nvPr>
            <p:ph type="ctrTitle"/>
          </p:nvPr>
        </p:nvSpPr>
        <p:spPr>
          <a:xfrm>
            <a:off x="425450" y="1043459"/>
            <a:ext cx="7098878" cy="441325"/>
          </a:xfrm>
        </p:spPr>
        <p:txBody>
          <a:bodyPr/>
          <a:lstStyle/>
          <a:p>
            <a:r>
              <a:rPr lang="de-AT" sz="1800" b="1" dirty="0" smtClean="0"/>
              <a:t>Unberechtigte Beharrungen</a:t>
            </a:r>
            <a:r>
              <a:rPr lang="de-AT" dirty="0"/>
              <a:t/>
            </a:r>
            <a:br>
              <a:rPr lang="de-AT" dirty="0"/>
            </a:br>
            <a:endParaRPr lang="en-US" dirty="0"/>
          </a:p>
        </p:txBody>
      </p:sp>
    </p:spTree>
    <p:extLst>
      <p:ext uri="{BB962C8B-B14F-4D97-AF65-F5344CB8AC3E}">
        <p14:creationId xmlns:p14="http://schemas.microsoft.com/office/powerpoint/2010/main" val="14503761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425450" y="1043459"/>
            <a:ext cx="7098878" cy="441325"/>
          </a:xfrm>
        </p:spPr>
        <p:txBody>
          <a:bodyPr/>
          <a:lstStyle/>
          <a:p>
            <a:r>
              <a:rPr lang="de-AT" sz="1800" b="1" dirty="0"/>
              <a:t>Zustimmungserklärung Viertelstundenwerte</a:t>
            </a:r>
            <a:r>
              <a:rPr lang="de-AT" sz="1800" dirty="0"/>
              <a:t/>
            </a:r>
            <a:br>
              <a:rPr lang="de-AT" sz="1800" dirty="0"/>
            </a:br>
            <a:r>
              <a:rPr lang="de-AT" dirty="0"/>
              <a:t/>
            </a:r>
            <a:br>
              <a:rPr lang="de-AT" dirty="0"/>
            </a:br>
            <a:endParaRPr lang="en-US" dirty="0"/>
          </a:p>
        </p:txBody>
      </p:sp>
      <p:sp>
        <p:nvSpPr>
          <p:cNvPr id="23555" name="Rectangle 3"/>
          <p:cNvSpPr>
            <a:spLocks noGrp="1" noChangeArrowheads="1"/>
          </p:cNvSpPr>
          <p:nvPr>
            <p:ph type="subTitle" idx="1"/>
          </p:nvPr>
        </p:nvSpPr>
        <p:spPr>
          <a:xfrm>
            <a:off x="425450" y="1772816"/>
            <a:ext cx="7602934" cy="4248472"/>
          </a:xfrm>
        </p:spPr>
        <p:txBody>
          <a:bodyPr/>
          <a:lstStyle/>
          <a:p>
            <a:pPr marL="800100" lvl="1" indent="-342900">
              <a:spcAft>
                <a:spcPts val="300"/>
              </a:spcAft>
              <a:buFont typeface="Symbol" panose="05050102010706020507" pitchFamily="18" charset="2"/>
              <a:buChar char="-"/>
            </a:pPr>
            <a:r>
              <a:rPr lang="de-AT" sz="1400" dirty="0" smtClean="0">
                <a:latin typeface="Georgia" pitchFamily="-64" charset="0"/>
                <a:ea typeface="+mj-ea"/>
                <a:cs typeface="+mj-cs"/>
              </a:rPr>
              <a:t>Gemäß </a:t>
            </a:r>
            <a:r>
              <a:rPr lang="de-AT" sz="1400" dirty="0">
                <a:latin typeface="Georgia" pitchFamily="-64" charset="0"/>
                <a:ea typeface="+mj-ea"/>
                <a:cs typeface="+mj-cs"/>
              </a:rPr>
              <a:t>§ 84a </a:t>
            </a:r>
            <a:r>
              <a:rPr lang="de-AT" sz="1400" dirty="0" err="1">
                <a:latin typeface="Georgia" pitchFamily="-64" charset="0"/>
                <a:ea typeface="+mj-ea"/>
                <a:cs typeface="+mj-cs"/>
              </a:rPr>
              <a:t>Abs</a:t>
            </a:r>
            <a:r>
              <a:rPr lang="de-AT" sz="1400" dirty="0">
                <a:latin typeface="Georgia" pitchFamily="-64" charset="0"/>
                <a:ea typeface="+mj-ea"/>
                <a:cs typeface="+mj-cs"/>
              </a:rPr>
              <a:t> 2 </a:t>
            </a:r>
            <a:r>
              <a:rPr lang="de-AT" sz="1400" dirty="0" err="1">
                <a:latin typeface="Georgia" pitchFamily="-64" charset="0"/>
                <a:ea typeface="+mj-ea"/>
                <a:cs typeface="+mj-cs"/>
              </a:rPr>
              <a:t>ElWOG</a:t>
            </a:r>
            <a:r>
              <a:rPr lang="de-AT" sz="1400" dirty="0">
                <a:latin typeface="Georgia" pitchFamily="-64" charset="0"/>
                <a:ea typeface="+mj-ea"/>
                <a:cs typeface="+mj-cs"/>
              </a:rPr>
              <a:t> sind Netzbetreiber verpflichtet, monatlich alle Tagesverbrauchswerte eines Endverbrauchers an den Lieferanten zu übermitteln. Viertelstundenwerte hingegen „dürfen nur nach ausdrücklicher Zustimmung des Endverbrauchers oder zur Erfüllung vertraglicher Pflichten an den Lieferanten übermittelt werden.“ </a:t>
            </a:r>
          </a:p>
          <a:p>
            <a:pPr marL="800100" lvl="1" indent="-342900">
              <a:spcAft>
                <a:spcPts val="300"/>
              </a:spcAft>
              <a:buFont typeface="Symbol" panose="05050102010706020507" pitchFamily="18" charset="2"/>
              <a:buChar char="-"/>
            </a:pPr>
            <a:r>
              <a:rPr lang="de-AT" sz="1400" dirty="0">
                <a:latin typeface="Georgia" pitchFamily="-64" charset="0"/>
                <a:ea typeface="+mj-ea"/>
                <a:cs typeface="+mj-cs"/>
              </a:rPr>
              <a:t>Dies führt dazu, dass formfrei geschlossene Vollmachten bzw. Willenserklärungen gemäß § 76 </a:t>
            </a:r>
            <a:r>
              <a:rPr lang="de-AT" sz="1400" dirty="0" err="1">
                <a:latin typeface="Georgia" pitchFamily="-64" charset="0"/>
                <a:ea typeface="+mj-ea"/>
                <a:cs typeface="+mj-cs"/>
              </a:rPr>
              <a:t>Abs</a:t>
            </a:r>
            <a:r>
              <a:rPr lang="de-AT" sz="1400" dirty="0">
                <a:latin typeface="Georgia" pitchFamily="-64" charset="0"/>
                <a:ea typeface="+mj-ea"/>
                <a:cs typeface="+mj-cs"/>
              </a:rPr>
              <a:t> 3 </a:t>
            </a:r>
            <a:r>
              <a:rPr lang="de-AT" sz="1400" dirty="0" err="1">
                <a:latin typeface="Georgia" pitchFamily="-64" charset="0"/>
                <a:ea typeface="+mj-ea"/>
                <a:cs typeface="+mj-cs"/>
              </a:rPr>
              <a:t>ElWOG</a:t>
            </a:r>
            <a:r>
              <a:rPr lang="de-AT" sz="1400" dirty="0">
                <a:latin typeface="Georgia" pitchFamily="-64" charset="0"/>
                <a:ea typeface="+mj-ea"/>
                <a:cs typeface="+mj-cs"/>
              </a:rPr>
              <a:t> nicht als Zustimmung des Endverbrauchers für die Übermittlung von Viertelstundenwerte herangezogen werden können.</a:t>
            </a:r>
            <a:br>
              <a:rPr lang="de-AT" sz="1400" dirty="0">
                <a:latin typeface="Georgia" pitchFamily="-64" charset="0"/>
                <a:ea typeface="+mj-ea"/>
                <a:cs typeface="+mj-cs"/>
              </a:rPr>
            </a:br>
            <a:r>
              <a:rPr lang="de-AT" sz="1400" dirty="0">
                <a:latin typeface="Georgia" pitchFamily="-64" charset="0"/>
                <a:ea typeface="+mj-ea"/>
                <a:cs typeface="+mj-cs"/>
              </a:rPr>
              <a:t>Das kann nicht Ziel des Gesetzes sein. Gerade innovative Lieferverträge sollten über die Websites der Lieferanten abgeschlossen werden können und die Lieferanten auf deren Basis einfach zu den zu deren Verrechnung erforderlichen Viertelstundenwerten gelangen</a:t>
            </a:r>
            <a:r>
              <a:rPr lang="de-AT" sz="1400" dirty="0" smtClean="0">
                <a:latin typeface="Georgia" pitchFamily="-64" charset="0"/>
                <a:ea typeface="+mj-ea"/>
                <a:cs typeface="+mj-cs"/>
              </a:rPr>
              <a:t>.</a:t>
            </a:r>
          </a:p>
          <a:p>
            <a:pPr marL="457200" lvl="1" indent="0">
              <a:spcAft>
                <a:spcPts val="300"/>
              </a:spcAft>
              <a:buNone/>
            </a:pPr>
            <a:endParaRPr lang="de-DE" sz="1400" dirty="0">
              <a:latin typeface="Georgia" pitchFamily="-64" charset="0"/>
              <a:ea typeface="+mj-ea"/>
              <a:cs typeface="+mj-cs"/>
            </a:endParaRPr>
          </a:p>
          <a:p>
            <a:pPr marL="800100" lvl="1" indent="-342900">
              <a:spcAft>
                <a:spcPts val="300"/>
              </a:spcAft>
              <a:buFont typeface="Symbol" panose="05050102010706020507" pitchFamily="18" charset="2"/>
              <a:buChar char="-"/>
            </a:pPr>
            <a:r>
              <a:rPr lang="de-AT" sz="1400" dirty="0">
                <a:latin typeface="Georgia" pitchFamily="-64" charset="0"/>
                <a:ea typeface="+mj-ea"/>
                <a:cs typeface="+mj-cs"/>
              </a:rPr>
              <a:t>Eine Anpassung des § 84a </a:t>
            </a:r>
            <a:r>
              <a:rPr lang="de-AT" sz="1400" dirty="0" err="1">
                <a:latin typeface="Georgia" pitchFamily="-64" charset="0"/>
                <a:ea typeface="+mj-ea"/>
                <a:cs typeface="+mj-cs"/>
              </a:rPr>
              <a:t>Abs</a:t>
            </a:r>
            <a:r>
              <a:rPr lang="de-AT" sz="1400" dirty="0">
                <a:latin typeface="Georgia" pitchFamily="-64" charset="0"/>
                <a:ea typeface="+mj-ea"/>
                <a:cs typeface="+mj-cs"/>
              </a:rPr>
              <a:t> 2 </a:t>
            </a:r>
            <a:r>
              <a:rPr lang="de-AT" sz="1400" dirty="0" err="1">
                <a:latin typeface="Georgia" pitchFamily="-64" charset="0"/>
                <a:ea typeface="+mj-ea"/>
                <a:cs typeface="+mj-cs"/>
              </a:rPr>
              <a:t>ElWOG</a:t>
            </a:r>
            <a:r>
              <a:rPr lang="de-AT" sz="1400" dirty="0">
                <a:latin typeface="Georgia" pitchFamily="-64" charset="0"/>
                <a:ea typeface="+mj-ea"/>
                <a:cs typeface="+mj-cs"/>
              </a:rPr>
              <a:t>  wäre dahingehend wünschenswert, dass auch formfrei geschlossene Lieferverträge als Zustimmungserklärung für die Übermittlung von Viertelstundenwerten herangezogen werden können.</a:t>
            </a:r>
          </a:p>
        </p:txBody>
      </p:sp>
    </p:spTree>
    <p:extLst>
      <p:ext uri="{BB962C8B-B14F-4D97-AF65-F5344CB8AC3E}">
        <p14:creationId xmlns:p14="http://schemas.microsoft.com/office/powerpoint/2010/main" val="37101819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subTitle" idx="1"/>
          </p:nvPr>
        </p:nvSpPr>
        <p:spPr>
          <a:xfrm>
            <a:off x="425450" y="1700808"/>
            <a:ext cx="7602934" cy="4248472"/>
          </a:xfrm>
        </p:spPr>
        <p:txBody>
          <a:bodyPr/>
          <a:lstStyle/>
          <a:p>
            <a:pPr marL="342900" indent="-342900">
              <a:spcBef>
                <a:spcPts val="600"/>
              </a:spcBef>
              <a:spcAft>
                <a:spcPts val="600"/>
              </a:spcAft>
              <a:buFont typeface="Arial" panose="020B0604020202020204" pitchFamily="34" charset="0"/>
              <a:buChar char="•"/>
            </a:pPr>
            <a:r>
              <a:rPr lang="de-DE" sz="1800" b="1" dirty="0" smtClean="0">
                <a:solidFill>
                  <a:srgbClr val="00488E"/>
                </a:solidFill>
              </a:rPr>
              <a:t>Vorschlag neues Nachweisdokument für die Generierung von Herkunftsnachweisen</a:t>
            </a:r>
            <a:endParaRPr lang="de-DE" sz="1800" b="1" dirty="0">
              <a:solidFill>
                <a:srgbClr val="00488E"/>
              </a:solidFill>
            </a:endParaRPr>
          </a:p>
          <a:p>
            <a:pPr marL="800100" lvl="1" indent="-342900">
              <a:spcAft>
                <a:spcPts val="300"/>
              </a:spcAft>
              <a:buFont typeface="Symbol" panose="05050102010706020507" pitchFamily="18" charset="2"/>
              <a:buChar char="-"/>
            </a:pPr>
            <a:r>
              <a:rPr lang="de-AT" sz="1400" dirty="0">
                <a:latin typeface="Georgia" pitchFamily="-64" charset="0"/>
                <a:ea typeface="+mj-ea"/>
                <a:cs typeface="+mj-cs"/>
              </a:rPr>
              <a:t>PV-Anlagen &lt; 5kWp – Übermittlung von Netznutzungsverträgen zur Anmeldung in der Stromnachweisdatenbank möglich, jedoch hat nicht jeder Kunde den Netznutzungsvertrag vorliegen bzw. übermittelt diesen nicht</a:t>
            </a:r>
          </a:p>
          <a:p>
            <a:pPr marL="457200" lvl="1" indent="0">
              <a:spcAft>
                <a:spcPts val="300"/>
              </a:spcAft>
              <a:buNone/>
            </a:pPr>
            <a:endParaRPr lang="de-AT" sz="1400" dirty="0" smtClean="0"/>
          </a:p>
          <a:p>
            <a:pPr marL="800100" lvl="1" indent="-342900">
              <a:spcAft>
                <a:spcPts val="300"/>
              </a:spcAft>
              <a:buFont typeface="Symbol" panose="05050102010706020507" pitchFamily="18" charset="2"/>
              <a:buChar char="-"/>
            </a:pPr>
            <a:r>
              <a:rPr lang="de-AT" sz="1400" dirty="0">
                <a:latin typeface="Georgia" pitchFamily="-64" charset="0"/>
                <a:ea typeface="+mj-ea"/>
                <a:cs typeface="+mj-cs"/>
              </a:rPr>
              <a:t>Alle notwenigen Daten für die Anmeldung von PV-Anlagen in der Stromnachweisdatenbank werden im Zuge des Anmeldeprozesses vom Netzbetreiber an den jeweiligen Lieferanten als XML übermittelt. Das XML könnte seitens des Lieferanten der E-Control als erforderliches Dokument zur Anerkennung der Herkunftsnachweise zur Verfügung gestellt werden</a:t>
            </a:r>
          </a:p>
          <a:p>
            <a:pPr marL="800100" lvl="1" indent="-342900">
              <a:spcAft>
                <a:spcPts val="300"/>
              </a:spcAft>
              <a:buFont typeface="Symbol" panose="05050102010706020507" pitchFamily="18" charset="2"/>
              <a:buChar char="-"/>
            </a:pPr>
            <a:r>
              <a:rPr lang="de-AT" sz="1400" dirty="0">
                <a:latin typeface="Georgia" pitchFamily="-64" charset="0"/>
                <a:ea typeface="+mj-ea"/>
                <a:cs typeface="+mj-cs"/>
              </a:rPr>
              <a:t>Im Zuge des Wechselprozesses wird momentan nur die Energierichtung und der </a:t>
            </a:r>
            <a:r>
              <a:rPr lang="de-AT" sz="1400" dirty="0" smtClean="0">
                <a:latin typeface="Georgia" pitchFamily="-64" charset="0"/>
                <a:ea typeface="+mj-ea"/>
                <a:cs typeface="+mj-cs"/>
              </a:rPr>
              <a:t>prognostizierte </a:t>
            </a:r>
            <a:r>
              <a:rPr lang="de-AT" sz="1400" dirty="0">
                <a:latin typeface="Georgia" pitchFamily="-64" charset="0"/>
                <a:ea typeface="+mj-ea"/>
                <a:cs typeface="+mj-cs"/>
              </a:rPr>
              <a:t>Verbrauch übermittelt. Um alle erforderlichen Daten übermitteln zu können, könnte das Schema im Verfahren WIES angepasst werden</a:t>
            </a:r>
          </a:p>
          <a:p>
            <a:pPr marL="457200" lvl="1" indent="0">
              <a:spcAft>
                <a:spcPts val="300"/>
              </a:spcAft>
              <a:buNone/>
            </a:pPr>
            <a:endParaRPr lang="de-AT" sz="1400" dirty="0"/>
          </a:p>
        </p:txBody>
      </p:sp>
      <p:sp>
        <p:nvSpPr>
          <p:cNvPr id="6" name="Rectangle 2"/>
          <p:cNvSpPr>
            <a:spLocks noGrp="1" noChangeArrowheads="1"/>
          </p:cNvSpPr>
          <p:nvPr>
            <p:ph type="ctrTitle"/>
          </p:nvPr>
        </p:nvSpPr>
        <p:spPr>
          <a:xfrm>
            <a:off x="425450" y="1043459"/>
            <a:ext cx="7098878" cy="441325"/>
          </a:xfrm>
        </p:spPr>
        <p:txBody>
          <a:bodyPr/>
          <a:lstStyle/>
          <a:p>
            <a:r>
              <a:rPr lang="de-AT" sz="1800" b="1" dirty="0" err="1" smtClean="0"/>
              <a:t>Stromnachweisdantenbank</a:t>
            </a:r>
            <a:r>
              <a:rPr lang="de-AT" dirty="0"/>
              <a:t/>
            </a:r>
            <a:br>
              <a:rPr lang="de-AT" dirty="0"/>
            </a:br>
            <a:endParaRPr lang="en-US" dirty="0"/>
          </a:p>
        </p:txBody>
      </p:sp>
    </p:spTree>
    <p:extLst>
      <p:ext uri="{BB962C8B-B14F-4D97-AF65-F5344CB8AC3E}">
        <p14:creationId xmlns:p14="http://schemas.microsoft.com/office/powerpoint/2010/main" val="38724462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425450" y="1043459"/>
            <a:ext cx="7098878" cy="441325"/>
          </a:xfrm>
        </p:spPr>
        <p:txBody>
          <a:bodyPr/>
          <a:lstStyle/>
          <a:p>
            <a:r>
              <a:rPr lang="de-AT" sz="1800" b="1" dirty="0" smtClean="0"/>
              <a:t>Beispiel XML im Anmeldeprozess</a:t>
            </a:r>
            <a:r>
              <a:rPr lang="de-AT" sz="1800" dirty="0"/>
              <a:t/>
            </a:r>
            <a:br>
              <a:rPr lang="de-AT" sz="1800" dirty="0"/>
            </a:br>
            <a:r>
              <a:rPr lang="de-AT" dirty="0"/>
              <a:t/>
            </a:r>
            <a:br>
              <a:rPr lang="de-AT" dirty="0"/>
            </a:br>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700808"/>
            <a:ext cx="5399831" cy="47104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41003992"/>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ＭＳ Ｐゴシック"/>
        <a:cs typeface=""/>
      </a:majorFont>
      <a:minorFont>
        <a:latin typeface="Arial"/>
        <a:ea typeface="ＭＳ Ｐゴシック"/>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ea typeface="ＭＳ Ｐゴシック" pitchFamily="-6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ea typeface="ＭＳ Ｐゴシック" pitchFamily="-64" charset="-128"/>
          </a:defRPr>
        </a:defPPr>
      </a:lst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363</Words>
  <Application>Microsoft Office PowerPoint</Application>
  <PresentationFormat>Bildschirmpräsentation (4:3)</PresentationFormat>
  <Paragraphs>42</Paragraphs>
  <Slides>7</Slides>
  <Notes>7</Notes>
  <HiddenSlides>0</HiddenSlides>
  <MMClips>0</MMClips>
  <ScaleCrop>false</ScaleCrop>
  <HeadingPairs>
    <vt:vector size="4" baseType="variant">
      <vt:variant>
        <vt:lpstr>Design</vt:lpstr>
      </vt:variant>
      <vt:variant>
        <vt:i4>1</vt:i4>
      </vt:variant>
      <vt:variant>
        <vt:lpstr>Folientitel</vt:lpstr>
      </vt:variant>
      <vt:variant>
        <vt:i4>7</vt:i4>
      </vt:variant>
    </vt:vector>
  </HeadingPairs>
  <TitlesOfParts>
    <vt:vector size="8" baseType="lpstr">
      <vt:lpstr>Blank</vt:lpstr>
      <vt:lpstr>Formfreie Vollmachten im Zuge des Wechselprozesses </vt:lpstr>
      <vt:lpstr>PowerPoint-Präsentation</vt:lpstr>
      <vt:lpstr>Vermehrte Vertragswiderrufe </vt:lpstr>
      <vt:lpstr>Unberechtigte Beharrungen </vt:lpstr>
      <vt:lpstr>Zustimmungserklärung Viertelstundenwerte  </vt:lpstr>
      <vt:lpstr>Stromnachweisdantenbank </vt:lpstr>
      <vt:lpstr>Beispiel XML im Anmeldeprozess  </vt:lpstr>
    </vt:vector>
  </TitlesOfParts>
  <Company>VERBUND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Vorlage smartES</dc:title>
  <dc:creator>Granzer Martin</dc:creator>
  <cp:lastModifiedBy>Scheichl Janine</cp:lastModifiedBy>
  <cp:revision>50</cp:revision>
  <cp:lastPrinted>2010-09-15T14:57:43Z</cp:lastPrinted>
  <dcterms:created xsi:type="dcterms:W3CDTF">2011-11-30T13:53:47Z</dcterms:created>
  <dcterms:modified xsi:type="dcterms:W3CDTF">2017-05-05T10:24:15Z</dcterms:modified>
</cp:coreProperties>
</file>