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68" r:id="rId6"/>
    <p:sldId id="269" r:id="rId7"/>
    <p:sldId id="259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C8A7-55B6-49EE-8B5B-12C5A59FAC61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8288"/>
            <a:ext cx="12191998" cy="685799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59874" y="1195515"/>
            <a:ext cx="8666018" cy="2387600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59874" y="3675190"/>
            <a:ext cx="8541326" cy="1655762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9" name="Textfeld 8"/>
          <p:cNvSpPr txBox="1"/>
          <p:nvPr/>
        </p:nvSpPr>
        <p:spPr>
          <a:xfrm>
            <a:off x="10414391" y="234030"/>
            <a:ext cx="1448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" dirty="0" smtClean="0">
                <a:solidFill>
                  <a:schemeClr val="bg1">
                    <a:lumMod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ISO:</a:t>
            </a:r>
          </a:p>
          <a:p>
            <a:r>
              <a:rPr lang="de-DE" sz="400" dirty="0" smtClean="0">
                <a:solidFill>
                  <a:schemeClr val="bg1">
                    <a:lumMod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Datum           PV        Erstellt v.      Freigabe     Version</a:t>
            </a:r>
          </a:p>
          <a:p>
            <a:r>
              <a:rPr lang="de-DE" sz="400" baseline="0" dirty="0" smtClean="0">
                <a:solidFill>
                  <a:schemeClr val="bg1">
                    <a:lumMod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29.10.2015     BH        </a:t>
            </a:r>
            <a:r>
              <a:rPr lang="de-DE" sz="400" baseline="0" dirty="0" err="1" smtClean="0">
                <a:solidFill>
                  <a:schemeClr val="bg1">
                    <a:lumMod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BH</a:t>
            </a:r>
            <a:r>
              <a:rPr lang="de-DE" sz="400" baseline="0" dirty="0" smtClean="0">
                <a:solidFill>
                  <a:schemeClr val="bg1">
                    <a:lumMod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QMB           V01.00  </a:t>
            </a:r>
            <a:endParaRPr lang="de-AT" sz="400" dirty="0">
              <a:solidFill>
                <a:schemeClr val="bg1">
                  <a:lumMod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772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C8A7-55B6-49EE-8B5B-12C5A59FAC61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132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C8A7-55B6-49EE-8B5B-12C5A59FAC61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704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C8A7-55B6-49EE-8B5B-12C5A59FAC61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8400" y="6329152"/>
            <a:ext cx="1015200" cy="345600"/>
          </a:xfrm>
        </p:spPr>
        <p:txBody>
          <a:bodyPr/>
          <a:lstStyle>
            <a:lvl1pPr>
              <a:defRPr sz="1400"/>
            </a:lvl1pPr>
          </a:lstStyle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947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C8A7-55B6-49EE-8B5B-12C5A59FAC61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646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C8A7-55B6-49EE-8B5B-12C5A59FAC61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42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C8A7-55B6-49EE-8B5B-12C5A59FAC61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2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C8A7-55B6-49EE-8B5B-12C5A59FAC61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876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C8A7-55B6-49EE-8B5B-12C5A59FAC61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67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C8A7-55B6-49EE-8B5B-12C5A59FAC61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036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C8A7-55B6-49EE-8B5B-12C5A59FAC61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13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737"/>
            <a:ext cx="12192000" cy="6858000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731902" y="63246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6A59C8A7-55B6-49EE-8B5B-12C5A59FAC61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38851" y="5986250"/>
            <a:ext cx="1016479" cy="346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40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bg1">
              <a:lumMod val="50000"/>
            </a:schemeClr>
          </a:solidFill>
          <a:latin typeface="Tahoma" panose="020B060403050404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ENERGYlink Workshop 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08.05.2017</a:t>
            </a:r>
          </a:p>
          <a:p>
            <a:r>
              <a:rPr lang="en-GB" dirty="0" smtClean="0"/>
              <a:t>Wien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7855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Vorstellungsrunde</a:t>
            </a:r>
            <a:endParaRPr lang="en-GB" dirty="0" smtClean="0"/>
          </a:p>
          <a:p>
            <a:r>
              <a:rPr lang="en-GB" dirty="0" err="1" smtClean="0"/>
              <a:t>Geplante</a:t>
            </a:r>
            <a:r>
              <a:rPr lang="en-GB" dirty="0" smtClean="0"/>
              <a:t> </a:t>
            </a:r>
            <a:r>
              <a:rPr lang="en-GB" dirty="0" err="1" smtClean="0"/>
              <a:t>Änderungen</a:t>
            </a:r>
            <a:r>
              <a:rPr lang="en-GB" dirty="0" smtClean="0"/>
              <a:t> </a:t>
            </a:r>
            <a:r>
              <a:rPr lang="en-GB" dirty="0" err="1" smtClean="0"/>
              <a:t>für</a:t>
            </a:r>
            <a:r>
              <a:rPr lang="en-GB" dirty="0" smtClean="0"/>
              <a:t> </a:t>
            </a:r>
            <a:r>
              <a:rPr lang="en-GB" dirty="0" err="1" smtClean="0"/>
              <a:t>Oktober</a:t>
            </a:r>
            <a:r>
              <a:rPr lang="en-GB" dirty="0" smtClean="0"/>
              <a:t> 2017</a:t>
            </a:r>
          </a:p>
          <a:p>
            <a:r>
              <a:rPr lang="en-GB" dirty="0" err="1" smtClean="0"/>
              <a:t>Telefonischer</a:t>
            </a:r>
            <a:r>
              <a:rPr lang="en-GB" dirty="0" smtClean="0"/>
              <a:t> </a:t>
            </a:r>
            <a:r>
              <a:rPr lang="en-GB" dirty="0" err="1" smtClean="0"/>
              <a:t>Vertragsabschluss</a:t>
            </a:r>
            <a:r>
              <a:rPr lang="en-GB" dirty="0" smtClean="0"/>
              <a:t> </a:t>
            </a:r>
          </a:p>
          <a:p>
            <a:r>
              <a:rPr lang="en-GB" dirty="0" err="1" smtClean="0"/>
              <a:t>Vollmachtverfahren</a:t>
            </a:r>
            <a:r>
              <a:rPr lang="en-GB" dirty="0" smtClean="0"/>
              <a:t> </a:t>
            </a:r>
            <a:r>
              <a:rPr lang="en-GB" dirty="0" err="1" smtClean="0"/>
              <a:t>weitere</a:t>
            </a:r>
            <a:r>
              <a:rPr lang="en-GB" dirty="0" smtClean="0"/>
              <a:t> </a:t>
            </a:r>
            <a:r>
              <a:rPr lang="en-GB" dirty="0" err="1" smtClean="0"/>
              <a:t>Vorgehensweise</a:t>
            </a:r>
            <a:endParaRPr lang="en-GB" dirty="0" smtClean="0"/>
          </a:p>
          <a:p>
            <a:r>
              <a:rPr lang="de-DE" dirty="0" smtClean="0"/>
              <a:t>Rückabwicklungsprozess</a:t>
            </a:r>
          </a:p>
          <a:p>
            <a:r>
              <a:rPr lang="en-GB" dirty="0" err="1" smtClean="0"/>
              <a:t>Storno</a:t>
            </a:r>
            <a:r>
              <a:rPr lang="en-GB" dirty="0" smtClean="0"/>
              <a:t> </a:t>
            </a:r>
            <a:r>
              <a:rPr lang="en-GB" dirty="0" err="1" smtClean="0"/>
              <a:t>aus</a:t>
            </a:r>
            <a:r>
              <a:rPr lang="en-GB" dirty="0" smtClean="0"/>
              <a:t> </a:t>
            </a:r>
            <a:r>
              <a:rPr lang="en-GB" dirty="0" err="1" smtClean="0"/>
              <a:t>Netzbetreibersicht</a:t>
            </a:r>
            <a:endParaRPr lang="en-GB" dirty="0" smtClean="0"/>
          </a:p>
          <a:p>
            <a:r>
              <a:rPr lang="en-GB" dirty="0" err="1" smtClean="0"/>
              <a:t>Suchlogik</a:t>
            </a:r>
            <a:r>
              <a:rPr lang="en-GB" dirty="0" smtClean="0"/>
              <a:t> </a:t>
            </a:r>
            <a:r>
              <a:rPr lang="en-GB" dirty="0" err="1" smtClean="0"/>
              <a:t>mit</a:t>
            </a:r>
            <a:r>
              <a:rPr lang="en-GB" dirty="0" smtClean="0"/>
              <a:t> </a:t>
            </a:r>
            <a:r>
              <a:rPr lang="en-GB" dirty="0" err="1" smtClean="0"/>
              <a:t>Zählernummer</a:t>
            </a:r>
            <a:endParaRPr lang="en-GB" dirty="0" smtClean="0"/>
          </a:p>
          <a:p>
            <a:r>
              <a:rPr lang="en-GB" dirty="0" err="1" smtClean="0"/>
              <a:t>Neue</a:t>
            </a:r>
            <a:r>
              <a:rPr lang="en-GB" dirty="0" smtClean="0"/>
              <a:t> </a:t>
            </a:r>
            <a:r>
              <a:rPr lang="en-GB" dirty="0" err="1" smtClean="0"/>
              <a:t>Verordnung</a:t>
            </a:r>
            <a:r>
              <a:rPr lang="en-GB" dirty="0" smtClean="0"/>
              <a:t>?</a:t>
            </a:r>
          </a:p>
          <a:p>
            <a:r>
              <a:rPr lang="en-GB" dirty="0" err="1" smtClean="0"/>
              <a:t>Weitere</a:t>
            </a:r>
            <a:r>
              <a:rPr lang="en-GB" dirty="0" smtClean="0"/>
              <a:t> </a:t>
            </a:r>
            <a:r>
              <a:rPr lang="en-GB" dirty="0" err="1" smtClean="0"/>
              <a:t>Vorgehensweise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8867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Geplante</a:t>
            </a:r>
            <a:r>
              <a:rPr lang="en-GB" dirty="0" smtClean="0"/>
              <a:t> </a:t>
            </a:r>
            <a:r>
              <a:rPr lang="en-GB" dirty="0" err="1" smtClean="0"/>
              <a:t>Änderungen</a:t>
            </a:r>
            <a:r>
              <a:rPr lang="en-GB" dirty="0" smtClean="0"/>
              <a:t> der </a:t>
            </a:r>
            <a:r>
              <a:rPr lang="en-GB" dirty="0" err="1" smtClean="0"/>
              <a:t>techn</a:t>
            </a:r>
            <a:r>
              <a:rPr lang="en-GB" dirty="0" smtClean="0"/>
              <a:t>. </a:t>
            </a:r>
            <a:r>
              <a:rPr lang="en-GB" dirty="0" err="1" smtClean="0"/>
              <a:t>Dokumentation</a:t>
            </a:r>
            <a:r>
              <a:rPr lang="en-GB" dirty="0" smtClean="0"/>
              <a:t> </a:t>
            </a:r>
            <a:r>
              <a:rPr lang="en-GB" dirty="0" err="1" smtClean="0"/>
              <a:t>für</a:t>
            </a:r>
            <a:r>
              <a:rPr lang="en-GB" dirty="0" smtClean="0"/>
              <a:t> 10/2017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Gemäß</a:t>
            </a:r>
            <a:r>
              <a:rPr lang="en-GB" dirty="0"/>
              <a:t> </a:t>
            </a:r>
            <a:r>
              <a:rPr lang="en-GB" dirty="0" smtClean="0"/>
              <a:t>OE-</a:t>
            </a:r>
            <a:r>
              <a:rPr lang="en-GB" dirty="0" err="1" smtClean="0"/>
              <a:t>Besprechungen</a:t>
            </a:r>
            <a:r>
              <a:rPr lang="en-GB" dirty="0" smtClean="0"/>
              <a:t> </a:t>
            </a:r>
            <a:r>
              <a:rPr lang="en-GB" dirty="0"/>
              <a:t>und </a:t>
            </a:r>
            <a:r>
              <a:rPr lang="en-GB" dirty="0" err="1" smtClean="0"/>
              <a:t>Konsultation</a:t>
            </a:r>
            <a:endParaRPr lang="en-GB" dirty="0" smtClean="0"/>
          </a:p>
          <a:p>
            <a:pPr marL="914400" lvl="1" indent="-457200">
              <a:buFont typeface="+mj-lt"/>
              <a:buAutoNum type="arabicParenR"/>
            </a:pPr>
            <a:r>
              <a:rPr lang="de-AT" sz="2800" dirty="0" smtClean="0"/>
              <a:t>Kennzeichen </a:t>
            </a:r>
            <a:r>
              <a:rPr lang="de-AT" sz="2800" dirty="0"/>
              <a:t>für Verlassenschaft und Insolvenz bei ABM und </a:t>
            </a:r>
            <a:r>
              <a:rPr lang="de-AT" sz="2800" dirty="0" smtClean="0"/>
              <a:t>VZ</a:t>
            </a:r>
            <a:endParaRPr lang="de-AT" sz="2800" dirty="0"/>
          </a:p>
          <a:p>
            <a:pPr marL="914400" lvl="1" indent="-457200">
              <a:buFont typeface="+mj-lt"/>
              <a:buAutoNum type="arabicParenR"/>
            </a:pPr>
            <a:r>
              <a:rPr lang="de-AT" sz="2800" dirty="0" smtClean="0"/>
              <a:t>Aufnahme Feld </a:t>
            </a:r>
            <a:r>
              <a:rPr lang="de-AT" sz="2800" dirty="0"/>
              <a:t>Kundenprognose bei </a:t>
            </a:r>
            <a:r>
              <a:rPr lang="de-AT" sz="2800" dirty="0" smtClean="0"/>
              <a:t>ANM</a:t>
            </a:r>
          </a:p>
          <a:p>
            <a:pPr marL="914400" lvl="1" indent="-457200">
              <a:buFont typeface="+mj-lt"/>
              <a:buAutoNum type="arabicParenR"/>
            </a:pPr>
            <a:r>
              <a:rPr lang="de-AT" sz="2800" dirty="0" smtClean="0"/>
              <a:t>Streichung </a:t>
            </a:r>
            <a:r>
              <a:rPr lang="de-AT" sz="2800" dirty="0"/>
              <a:t>Feld Selektion aller ZPs zur Anlagenadresse bei </a:t>
            </a:r>
            <a:r>
              <a:rPr lang="de-AT" sz="2800" dirty="0" smtClean="0"/>
              <a:t>KUEND</a:t>
            </a:r>
            <a:endParaRPr lang="de-AT" sz="2800" dirty="0"/>
          </a:p>
          <a:p>
            <a:pPr marL="914400" lvl="1" indent="-457200">
              <a:buFont typeface="+mj-lt"/>
              <a:buAutoNum type="arabicParenR"/>
            </a:pPr>
            <a:r>
              <a:rPr lang="de-AT" sz="2800" dirty="0" smtClean="0"/>
              <a:t>Streichung </a:t>
            </a:r>
            <a:r>
              <a:rPr lang="de-AT" sz="2800" dirty="0"/>
              <a:t>Doublette Bindungstermin bei </a:t>
            </a:r>
            <a:r>
              <a:rPr lang="de-AT" sz="2800" dirty="0" smtClean="0"/>
              <a:t>BINKUN</a:t>
            </a:r>
            <a:endParaRPr lang="de-AT" sz="2800" dirty="0"/>
          </a:p>
          <a:p>
            <a:pPr marL="914400" lvl="1" indent="-457200">
              <a:buFont typeface="+mj-lt"/>
              <a:buAutoNum type="arabicParenR"/>
            </a:pPr>
            <a:r>
              <a:rPr lang="de-AT" sz="2800" dirty="0" smtClean="0"/>
              <a:t>Aufnahme </a:t>
            </a:r>
            <a:r>
              <a:rPr lang="de-AT" sz="2800" dirty="0"/>
              <a:t>Feld Bindungstermin bei </a:t>
            </a:r>
            <a:r>
              <a:rPr lang="de-AT" sz="2800" dirty="0" smtClean="0"/>
              <a:t>WIES</a:t>
            </a:r>
            <a:endParaRPr lang="de-AT" sz="2800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671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Geplante</a:t>
            </a:r>
            <a:r>
              <a:rPr lang="en-GB" dirty="0"/>
              <a:t> </a:t>
            </a:r>
            <a:r>
              <a:rPr lang="en-GB" dirty="0" err="1"/>
              <a:t>Änderungen</a:t>
            </a:r>
            <a:r>
              <a:rPr lang="en-GB" dirty="0"/>
              <a:t> der </a:t>
            </a:r>
            <a:r>
              <a:rPr lang="en-GB" dirty="0" err="1"/>
              <a:t>techn</a:t>
            </a:r>
            <a:r>
              <a:rPr lang="en-GB" dirty="0"/>
              <a:t>. </a:t>
            </a:r>
            <a:r>
              <a:rPr lang="en-GB" dirty="0" err="1"/>
              <a:t>Dokumentation</a:t>
            </a:r>
            <a:r>
              <a:rPr lang="en-GB" dirty="0"/>
              <a:t> </a:t>
            </a:r>
            <a:r>
              <a:rPr lang="en-GB" dirty="0" err="1" smtClean="0"/>
              <a:t>für</a:t>
            </a:r>
            <a:r>
              <a:rPr lang="en-GB" dirty="0" smtClean="0"/>
              <a:t> </a:t>
            </a:r>
            <a:r>
              <a:rPr lang="en-GB" dirty="0"/>
              <a:t>10/2017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1" indent="-457200">
              <a:spcAft>
                <a:spcPts val="600"/>
              </a:spcAft>
              <a:buFont typeface="+mj-lt"/>
              <a:buAutoNum type="arabicParenR" startAt="6"/>
            </a:pPr>
            <a:r>
              <a:rPr lang="de-AT" sz="2800" dirty="0" smtClean="0"/>
              <a:t>Aufnahme </a:t>
            </a:r>
            <a:r>
              <a:rPr lang="de-AT" sz="2800" dirty="0"/>
              <a:t>und Änderung Response Codes bei ANM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arenR" startAt="6"/>
            </a:pPr>
            <a:r>
              <a:rPr lang="de-AT" sz="2800" dirty="0"/>
              <a:t>Änderung Feld Zählernummer bei ZUEM und ABM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arenR" startAt="6"/>
            </a:pPr>
            <a:r>
              <a:rPr lang="de-AT" sz="2800" dirty="0"/>
              <a:t>Aufnahme Feld Adresszusatz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arenR" startAt="6"/>
            </a:pPr>
            <a:r>
              <a:rPr lang="de-AT" sz="2800" dirty="0"/>
              <a:t>Anpassung Response Codes für Stornierung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arenR" startAt="6"/>
            </a:pPr>
            <a:r>
              <a:rPr lang="de-AT" sz="2800" dirty="0"/>
              <a:t>Aufnahme Response Codes bei SYSTEM_ERROR_TE	7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arenR" startAt="6"/>
            </a:pPr>
            <a:r>
              <a:rPr lang="de-AT" sz="2800" dirty="0"/>
              <a:t>Bekannte Fehler XSD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35490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Vollmacht</a:t>
            </a:r>
            <a:r>
              <a:rPr lang="en-GB" dirty="0" smtClean="0"/>
              <a:t> - </a:t>
            </a:r>
            <a:r>
              <a:rPr lang="en-GB" dirty="0" err="1" smtClean="0"/>
              <a:t>Telefonischer</a:t>
            </a:r>
            <a:r>
              <a:rPr lang="en-GB" dirty="0" smtClean="0"/>
              <a:t> </a:t>
            </a:r>
            <a:r>
              <a:rPr lang="en-GB" dirty="0" err="1"/>
              <a:t>Vertragsabschluss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Einige Lieferanten haben Notwendigkeit eines neuen </a:t>
            </a:r>
            <a:r>
              <a:rPr lang="de-AT" dirty="0" err="1"/>
              <a:t>Vollmachtsverfahren</a:t>
            </a:r>
            <a:r>
              <a:rPr lang="de-AT" dirty="0"/>
              <a:t> für telefonische Vertragsabschlüsse gemeldet. Folgende Eckpunkte </a:t>
            </a:r>
            <a:r>
              <a:rPr lang="de-AT" dirty="0" smtClean="0"/>
              <a:t>sind gemäß </a:t>
            </a:r>
            <a:r>
              <a:rPr lang="en-GB" dirty="0" smtClean="0"/>
              <a:t>OE-</a:t>
            </a:r>
            <a:r>
              <a:rPr lang="en-GB" dirty="0" err="1" smtClean="0"/>
              <a:t>Besprechungen</a:t>
            </a:r>
            <a:r>
              <a:rPr lang="en-GB" dirty="0" smtClean="0"/>
              <a:t> </a:t>
            </a:r>
            <a:r>
              <a:rPr lang="de-AT" dirty="0" smtClean="0"/>
              <a:t>angedacht</a:t>
            </a:r>
            <a:r>
              <a:rPr lang="de-AT" dirty="0"/>
              <a:t>:</a:t>
            </a:r>
          </a:p>
          <a:p>
            <a:pPr lvl="1"/>
            <a:r>
              <a:rPr lang="de-AT" dirty="0"/>
              <a:t>Das Gesprächsprotokoll ist nicht zwingend zu übermitteln.</a:t>
            </a:r>
          </a:p>
          <a:p>
            <a:pPr lvl="1"/>
            <a:r>
              <a:rPr lang="de-AT" dirty="0"/>
              <a:t>In begründeten Fällen oder im Rahmen von stichprobenartigen Prüfungen kann der Empfänger der Anfrage (Netzbetreiber oder aktueller Lieferant) das Gesprächsprotokoll als Audio-Datei einfordern.</a:t>
            </a:r>
          </a:p>
          <a:p>
            <a:pPr lvl="1"/>
            <a:r>
              <a:rPr lang="de-AT" dirty="0"/>
              <a:t>Die optionale Prüfung hat keinerlei Einfluss auf die in der technischen Dokumentation hinterlegten Fristen und verzögert damit keine Prozesse.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02180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Vollmacht</a:t>
            </a:r>
            <a:r>
              <a:rPr lang="en-GB" dirty="0" smtClean="0"/>
              <a:t> - </a:t>
            </a:r>
            <a:r>
              <a:rPr lang="en-GB" dirty="0" err="1" smtClean="0"/>
              <a:t>Telefonischer</a:t>
            </a:r>
            <a:r>
              <a:rPr lang="en-GB" dirty="0" smtClean="0"/>
              <a:t> </a:t>
            </a:r>
            <a:r>
              <a:rPr lang="en-GB" dirty="0" err="1"/>
              <a:t>Vertragsabschluss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sz="3100" dirty="0" smtClean="0"/>
              <a:t>Chronologie</a:t>
            </a:r>
          </a:p>
          <a:p>
            <a:pPr lvl="1">
              <a:lnSpc>
                <a:spcPct val="120000"/>
              </a:lnSpc>
            </a:pPr>
            <a:r>
              <a:rPr lang="de-AT" b="1" dirty="0"/>
              <a:t>25.11.2016</a:t>
            </a:r>
            <a:r>
              <a:rPr lang="de-AT" dirty="0"/>
              <a:t>: </a:t>
            </a:r>
            <a:r>
              <a:rPr lang="de-AT" b="1" dirty="0"/>
              <a:t>Diskussion in OE-Kleingruppe </a:t>
            </a:r>
            <a:r>
              <a:rPr lang="de-AT" dirty="0"/>
              <a:t>über Aufnahme </a:t>
            </a:r>
            <a:r>
              <a:rPr lang="de-AT" dirty="0" smtClean="0"/>
              <a:t>neues formfreies </a:t>
            </a:r>
            <a:r>
              <a:rPr lang="de-AT" dirty="0"/>
              <a:t>Vollmacht-Verfahren für telefonischen Vertragsabschluss sowie Änderungen der bisherigen </a:t>
            </a:r>
            <a:r>
              <a:rPr lang="de-AT" dirty="0" err="1"/>
              <a:t>Vollmachtsverfahren</a:t>
            </a:r>
            <a:r>
              <a:rPr lang="de-AT" dirty="0"/>
              <a:t> </a:t>
            </a:r>
          </a:p>
          <a:p>
            <a:pPr lvl="1">
              <a:lnSpc>
                <a:spcPct val="120000"/>
              </a:lnSpc>
            </a:pPr>
            <a:r>
              <a:rPr lang="de-AT" b="1" dirty="0"/>
              <a:t>02.12.2016</a:t>
            </a:r>
            <a:r>
              <a:rPr lang="de-AT" dirty="0"/>
              <a:t>: Verrechnungsstellen senden Vorschlag zur möglichen Abänderung techn. Dokumentation hinsichtlich </a:t>
            </a:r>
            <a:r>
              <a:rPr lang="de-AT" dirty="0" err="1"/>
              <a:t>Vollmachtsverfahren</a:t>
            </a:r>
            <a:r>
              <a:rPr lang="de-AT" dirty="0"/>
              <a:t> (insbesondere telefonischer Vertragsabschluss) an alle Marktteilnehmer aus (</a:t>
            </a:r>
            <a:r>
              <a:rPr lang="de-AT" b="1" dirty="0"/>
              <a:t>1. Konsultation</a:t>
            </a:r>
            <a:r>
              <a:rPr lang="de-AT" dirty="0"/>
              <a:t>)  </a:t>
            </a:r>
          </a:p>
          <a:p>
            <a:pPr lvl="1">
              <a:lnSpc>
                <a:spcPct val="120000"/>
              </a:lnSpc>
            </a:pPr>
            <a:r>
              <a:rPr lang="de-AT" b="1" dirty="0"/>
              <a:t>22.12.2016</a:t>
            </a:r>
            <a:r>
              <a:rPr lang="de-AT" dirty="0"/>
              <a:t>: Aufgrund der unterschiedlichen Stellungnahmen zur 1. Konsultation wird Vorschlag von Verrechnungsstellen überarbeitet erneut ausgesendet (</a:t>
            </a:r>
            <a:r>
              <a:rPr lang="de-AT" b="1" dirty="0"/>
              <a:t>2. Konsultation</a:t>
            </a:r>
            <a:r>
              <a:rPr lang="de-AT" dirty="0"/>
              <a:t>) </a:t>
            </a:r>
          </a:p>
          <a:p>
            <a:pPr lvl="1">
              <a:lnSpc>
                <a:spcPct val="120000"/>
              </a:lnSpc>
            </a:pPr>
            <a:r>
              <a:rPr lang="de-AT" b="1" dirty="0"/>
              <a:t>14.02.2017</a:t>
            </a:r>
            <a:r>
              <a:rPr lang="de-AT" dirty="0"/>
              <a:t>: </a:t>
            </a:r>
            <a:r>
              <a:rPr lang="de-AT" b="1" dirty="0" smtClean="0"/>
              <a:t>OE-Kleingruppe vereinbart </a:t>
            </a:r>
            <a:r>
              <a:rPr lang="de-AT" dirty="0" smtClean="0"/>
              <a:t>aufgrund </a:t>
            </a:r>
            <a:r>
              <a:rPr lang="de-AT" dirty="0"/>
              <a:t>der Konsultationsergebnisse, dass Verrechnungsstellen ein </a:t>
            </a:r>
            <a:r>
              <a:rPr lang="de-AT" b="1" dirty="0" smtClean="0"/>
              <a:t>Treffen </a:t>
            </a:r>
            <a:r>
              <a:rPr lang="de-AT" b="1" dirty="0"/>
              <a:t>mit Marktteilnehmern sowie E-Control</a:t>
            </a:r>
            <a:r>
              <a:rPr lang="de-AT" dirty="0"/>
              <a:t> zum Thema formfreie </a:t>
            </a:r>
            <a:r>
              <a:rPr lang="de-AT" dirty="0" err="1"/>
              <a:t>Vollmachtsverfahren</a:t>
            </a:r>
            <a:r>
              <a:rPr lang="de-AT" dirty="0"/>
              <a:t> organisiert.</a:t>
            </a:r>
          </a:p>
          <a:p>
            <a:pPr lvl="1">
              <a:lnSpc>
                <a:spcPct val="120000"/>
              </a:lnSpc>
            </a:pPr>
            <a:r>
              <a:rPr lang="de-AT" b="1" dirty="0"/>
              <a:t>03.04.2017: Diskussion in OE-Kleingruppe über Mindestinhalte</a:t>
            </a:r>
            <a:r>
              <a:rPr lang="de-AT" dirty="0"/>
              <a:t> der Gesprächsaufzeichnung beim telefonischen Vertragsabschluss</a:t>
            </a:r>
          </a:p>
          <a:p>
            <a:pPr lvl="1">
              <a:lnSpc>
                <a:spcPct val="120000"/>
              </a:lnSpc>
            </a:pPr>
            <a:r>
              <a:rPr lang="de-AT" b="1" dirty="0"/>
              <a:t>24.04.2017: Vorschlag von OE bzw. Dr. </a:t>
            </a:r>
            <a:r>
              <a:rPr lang="de-AT" b="1" dirty="0" err="1" smtClean="0"/>
              <a:t>Hauenschild</a:t>
            </a:r>
            <a:r>
              <a:rPr lang="de-AT" b="1" dirty="0" smtClean="0"/>
              <a:t> </a:t>
            </a:r>
            <a:r>
              <a:rPr lang="de-AT" dirty="0" smtClean="0"/>
              <a:t>zu den erforderlichen Inhalten der Tonbandaufnahme via Mail von OE an Kleingruppe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92552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Vollmacht</a:t>
            </a:r>
            <a:r>
              <a:rPr lang="en-GB" dirty="0" smtClean="0"/>
              <a:t> - </a:t>
            </a:r>
            <a:r>
              <a:rPr lang="en-GB" dirty="0" err="1" smtClean="0"/>
              <a:t>Telefonischer</a:t>
            </a:r>
            <a:r>
              <a:rPr lang="en-GB" dirty="0" smtClean="0"/>
              <a:t> </a:t>
            </a:r>
            <a:r>
              <a:rPr lang="en-GB" dirty="0" err="1" smtClean="0"/>
              <a:t>Vertragsabschluss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sz="2200" dirty="0"/>
              <a:t>Vorschlag Mindestinhalte </a:t>
            </a:r>
            <a:r>
              <a:rPr lang="de-AT" sz="2200" dirty="0" smtClean="0"/>
              <a:t>gemäß </a:t>
            </a:r>
            <a:r>
              <a:rPr lang="en-GB" sz="2200" dirty="0" smtClean="0"/>
              <a:t>E-Mail von OE </a:t>
            </a:r>
            <a:r>
              <a:rPr lang="en-GB" sz="2200" dirty="0" err="1" smtClean="0"/>
              <a:t>bzw</a:t>
            </a:r>
            <a:r>
              <a:rPr lang="en-GB" sz="2200" dirty="0" smtClean="0"/>
              <a:t>. </a:t>
            </a:r>
            <a:r>
              <a:rPr lang="de-AT" sz="2200" dirty="0" smtClean="0"/>
              <a:t>Dr</a:t>
            </a:r>
            <a:r>
              <a:rPr lang="de-AT" sz="2200" dirty="0"/>
              <a:t>. </a:t>
            </a:r>
            <a:r>
              <a:rPr lang="de-AT" sz="2200" dirty="0" err="1" smtClean="0"/>
              <a:t>Hauenschild</a:t>
            </a:r>
            <a:r>
              <a:rPr lang="de-AT" sz="2200" dirty="0" smtClean="0"/>
              <a:t> </a:t>
            </a:r>
            <a:br>
              <a:rPr lang="de-AT" sz="2200" dirty="0" smtClean="0"/>
            </a:br>
            <a:r>
              <a:rPr lang="en-GB" sz="2200" dirty="0" err="1" smtClean="0"/>
              <a:t>vom</a:t>
            </a:r>
            <a:r>
              <a:rPr lang="en-GB" sz="2200" dirty="0" smtClean="0"/>
              <a:t> 24.04.2017</a:t>
            </a:r>
          </a:p>
          <a:p>
            <a:pPr lvl="1"/>
            <a:r>
              <a:rPr lang="de-AT" sz="2000" dirty="0" smtClean="0"/>
              <a:t>Artikulation </a:t>
            </a:r>
            <a:r>
              <a:rPr lang="de-AT" sz="2000" dirty="0"/>
              <a:t>des klaren </a:t>
            </a:r>
            <a:r>
              <a:rPr lang="de-AT" sz="2000" dirty="0" smtClean="0"/>
              <a:t>Wechselwunsches </a:t>
            </a:r>
            <a:r>
              <a:rPr lang="de-AT" sz="2000" dirty="0"/>
              <a:t>zu Lieferant X </a:t>
            </a:r>
            <a:endParaRPr lang="de-AT" sz="2000" dirty="0" smtClean="0"/>
          </a:p>
          <a:p>
            <a:pPr lvl="1"/>
            <a:r>
              <a:rPr lang="de-AT" sz="2000" dirty="0" smtClean="0"/>
              <a:t>Authentifizierung des Kunden (z.B. </a:t>
            </a:r>
            <a:r>
              <a:rPr lang="de-AT" sz="2000" dirty="0"/>
              <a:t>letzte 8 Ziffern der </a:t>
            </a:r>
            <a:r>
              <a:rPr lang="de-AT" sz="2000" dirty="0" smtClean="0"/>
              <a:t>Zählpunktnummer, Angaben aus Lichtbildausweis…)</a:t>
            </a:r>
          </a:p>
          <a:p>
            <a:pPr lvl="1"/>
            <a:r>
              <a:rPr lang="de-AT" sz="2000" dirty="0" smtClean="0"/>
              <a:t>Vor- </a:t>
            </a:r>
            <a:r>
              <a:rPr lang="de-AT" sz="2000" dirty="0"/>
              <a:t>und Nachname zur eindeutigen </a:t>
            </a:r>
            <a:r>
              <a:rPr lang="de-AT" sz="2000" dirty="0" smtClean="0"/>
              <a:t>Identifikation</a:t>
            </a:r>
          </a:p>
          <a:p>
            <a:pPr lvl="1"/>
            <a:r>
              <a:rPr lang="de-AT" sz="2000" dirty="0"/>
              <a:t>Geburtsdatum / Firmenbuchnummer</a:t>
            </a:r>
          </a:p>
          <a:p>
            <a:pPr lvl="1"/>
            <a:r>
              <a:rPr lang="de-AT" sz="2000" dirty="0" smtClean="0"/>
              <a:t>Anlagenadresse</a:t>
            </a:r>
          </a:p>
          <a:p>
            <a:pPr lvl="1"/>
            <a:r>
              <a:rPr lang="de-AT" sz="2000" dirty="0" smtClean="0"/>
              <a:t>Datum </a:t>
            </a:r>
            <a:r>
              <a:rPr lang="de-AT" sz="2000" dirty="0"/>
              <a:t>der Gesprächsaufzeichnung (</a:t>
            </a:r>
            <a:r>
              <a:rPr lang="de-AT" sz="2000" dirty="0" smtClean="0"/>
              <a:t>aufgrund </a:t>
            </a:r>
            <a:r>
              <a:rPr lang="de-AT" sz="2000" dirty="0"/>
              <a:t>des Wiederrufs </a:t>
            </a:r>
            <a:r>
              <a:rPr lang="de-AT" sz="2000" dirty="0" smtClean="0"/>
              <a:t>notwendig)</a:t>
            </a:r>
          </a:p>
          <a:p>
            <a:pPr lvl="1"/>
            <a:r>
              <a:rPr lang="de-AT" sz="2000" dirty="0" smtClean="0"/>
              <a:t>Dateiformat</a:t>
            </a:r>
            <a:r>
              <a:rPr lang="de-AT" sz="2000" dirty="0"/>
              <a:t>: WAV (mit allen Windowssystemen </a:t>
            </a:r>
            <a:r>
              <a:rPr lang="de-AT" sz="2000" dirty="0" smtClean="0"/>
              <a:t>kompatibel)</a:t>
            </a:r>
          </a:p>
          <a:p>
            <a:pPr lvl="1"/>
            <a:r>
              <a:rPr lang="de-DE" sz="2000" dirty="0"/>
              <a:t>Übermittlung </a:t>
            </a:r>
            <a:r>
              <a:rPr lang="de-AT" sz="2000" b="1" dirty="0"/>
              <a:t>gesamtes Gespräch</a:t>
            </a:r>
            <a:r>
              <a:rPr lang="de-AT" sz="2000" dirty="0"/>
              <a:t> (auf Anfrage)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0055309"/>
      </p:ext>
    </p:extLst>
  </p:cSld>
  <p:clrMapOvr>
    <a:masterClrMapping/>
  </p:clrMapOvr>
</p:sld>
</file>

<file path=ppt/theme/theme1.xml><?xml version="1.0" encoding="utf-8"?>
<a:theme xmlns:a="http://schemas.openxmlformats.org/drawingml/2006/main" name="Energylink_16x9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enutzerdefiniert 2">
      <a:majorFont>
        <a:latin typeface="Calibri Ligh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ergylink_16x9" id="{33762644-E4AD-4D67-9F83-ED56E79AD851}" vid="{C3B7D9F2-4BBA-4623-B907-B4C2811BF3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Energylink_16x9</Template>
  <TotalTime>0</TotalTime>
  <Words>328</Words>
  <Application>Microsoft Office PowerPoint</Application>
  <PresentationFormat>Breitbild</PresentationFormat>
  <Paragraphs>50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Arial</vt:lpstr>
      <vt:lpstr>Tahoma</vt:lpstr>
      <vt:lpstr>Energylink_16x9</vt:lpstr>
      <vt:lpstr>ENERGYlink Workshop </vt:lpstr>
      <vt:lpstr>Agenda</vt:lpstr>
      <vt:lpstr>Geplante Änderungen der techn. Dokumentation für 10/2017</vt:lpstr>
      <vt:lpstr>Geplante Änderungen der techn. Dokumentation für 10/2017</vt:lpstr>
      <vt:lpstr>Vollmacht - Telefonischer Vertragsabschluss</vt:lpstr>
      <vt:lpstr>Vollmacht - Telefonischer Vertragsabschluss</vt:lpstr>
      <vt:lpstr>Vollmacht - Telefonischer Vertragsabschluss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Meeting 08.05</dc:title>
  <dc:creator>Wolf Andreas</dc:creator>
  <cp:lastModifiedBy>APCS</cp:lastModifiedBy>
  <cp:revision>24</cp:revision>
  <dcterms:created xsi:type="dcterms:W3CDTF">2017-04-24T09:11:19Z</dcterms:created>
  <dcterms:modified xsi:type="dcterms:W3CDTF">2017-05-22T07:06:56Z</dcterms:modified>
</cp:coreProperties>
</file>